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notesMasterIdLst>
    <p:notesMasterId r:id="rId56"/>
  </p:notesMasterIdLst>
  <p:handoutMasterIdLst>
    <p:handoutMasterId r:id="rId57"/>
  </p:handoutMasterIdLst>
  <p:sldIdLst>
    <p:sldId id="257" r:id="rId5"/>
    <p:sldId id="282" r:id="rId6"/>
    <p:sldId id="283" r:id="rId7"/>
    <p:sldId id="276" r:id="rId8"/>
    <p:sldId id="280" r:id="rId9"/>
    <p:sldId id="325" r:id="rId10"/>
    <p:sldId id="281" r:id="rId11"/>
    <p:sldId id="284" r:id="rId12"/>
    <p:sldId id="285" r:id="rId13"/>
    <p:sldId id="287" r:id="rId14"/>
    <p:sldId id="288" r:id="rId15"/>
    <p:sldId id="289" r:id="rId16"/>
    <p:sldId id="321" r:id="rId17"/>
    <p:sldId id="277" r:id="rId18"/>
    <p:sldId id="286" r:id="rId19"/>
    <p:sldId id="314" r:id="rId20"/>
    <p:sldId id="309" r:id="rId21"/>
    <p:sldId id="310" r:id="rId22"/>
    <p:sldId id="311" r:id="rId23"/>
    <p:sldId id="312" r:id="rId24"/>
    <p:sldId id="313" r:id="rId25"/>
    <p:sldId id="315" r:id="rId26"/>
    <p:sldId id="291" r:id="rId27"/>
    <p:sldId id="278" r:id="rId28"/>
    <p:sldId id="305" r:id="rId29"/>
    <p:sldId id="306" r:id="rId30"/>
    <p:sldId id="323" r:id="rId31"/>
    <p:sldId id="307" r:id="rId32"/>
    <p:sldId id="279" r:id="rId33"/>
    <p:sldId id="322" r:id="rId34"/>
    <p:sldId id="293" r:id="rId35"/>
    <p:sldId id="292" r:id="rId36"/>
    <p:sldId id="275" r:id="rId37"/>
    <p:sldId id="266" r:id="rId38"/>
    <p:sldId id="295" r:id="rId39"/>
    <p:sldId id="298" r:id="rId40"/>
    <p:sldId id="317" r:id="rId41"/>
    <p:sldId id="297" r:id="rId42"/>
    <p:sldId id="318" r:id="rId43"/>
    <p:sldId id="302" r:id="rId44"/>
    <p:sldId id="303" r:id="rId45"/>
    <p:sldId id="304" r:id="rId46"/>
    <p:sldId id="294" r:id="rId47"/>
    <p:sldId id="299" r:id="rId48"/>
    <p:sldId id="324" r:id="rId49"/>
    <p:sldId id="296" r:id="rId50"/>
    <p:sldId id="290" r:id="rId51"/>
    <p:sldId id="300" r:id="rId52"/>
    <p:sldId id="301" r:id="rId53"/>
    <p:sldId id="274" r:id="rId54"/>
    <p:sldId id="316" r:id="rId55"/>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7C9E83-CACC-4AB2-8CFA-AB7AB4D09725}">
          <p14:sldIdLst>
            <p14:sldId id="257"/>
            <p14:sldId id="282"/>
            <p14:sldId id="283"/>
            <p14:sldId id="276"/>
            <p14:sldId id="280"/>
            <p14:sldId id="325"/>
            <p14:sldId id="281"/>
            <p14:sldId id="284"/>
            <p14:sldId id="285"/>
            <p14:sldId id="287"/>
            <p14:sldId id="288"/>
            <p14:sldId id="289"/>
            <p14:sldId id="321"/>
            <p14:sldId id="277"/>
            <p14:sldId id="286"/>
            <p14:sldId id="314"/>
            <p14:sldId id="309"/>
            <p14:sldId id="310"/>
            <p14:sldId id="311"/>
            <p14:sldId id="312"/>
            <p14:sldId id="313"/>
            <p14:sldId id="315"/>
            <p14:sldId id="291"/>
            <p14:sldId id="278"/>
            <p14:sldId id="305"/>
            <p14:sldId id="306"/>
            <p14:sldId id="323"/>
            <p14:sldId id="307"/>
            <p14:sldId id="279"/>
            <p14:sldId id="322"/>
            <p14:sldId id="293"/>
            <p14:sldId id="292"/>
          </p14:sldIdLst>
        </p14:section>
        <p14:section name="Return to Training AGM" id="{563211FF-167C-4A90-8435-E6784646166C}">
          <p14:sldIdLst>
            <p14:sldId id="275"/>
            <p14:sldId id="266"/>
            <p14:sldId id="295"/>
            <p14:sldId id="298"/>
            <p14:sldId id="317"/>
            <p14:sldId id="297"/>
            <p14:sldId id="318"/>
            <p14:sldId id="302"/>
            <p14:sldId id="303"/>
            <p14:sldId id="304"/>
            <p14:sldId id="294"/>
            <p14:sldId id="299"/>
            <p14:sldId id="324"/>
            <p14:sldId id="296"/>
            <p14:sldId id="290"/>
            <p14:sldId id="300"/>
            <p14:sldId id="301"/>
            <p14:sldId id="274"/>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922"/>
    <a:srgbClr val="2E3722"/>
    <a:srgbClr val="344529"/>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0" autoAdjust="0"/>
    <p:restoredTop sz="94249" autoAdjust="0"/>
  </p:normalViewPr>
  <p:slideViewPr>
    <p:cSldViewPr snapToGrid="0">
      <p:cViewPr varScale="1">
        <p:scale>
          <a:sx n="115" d="100"/>
          <a:sy n="115" d="100"/>
        </p:scale>
        <p:origin x="6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Craig%20Mitchell\Documents\Corby%20Swimming%20Club\Return%20to%20training%20Surve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[Return to training Survey.xlsx]Spreedsheet Results!PivotTable1</c:name>
    <c:fmtId val="7"/>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pivotFmt>
      <c:pivotFmt>
        <c:idx val="6"/>
        <c:spPr>
          <a:solidFill>
            <a:schemeClr val="accent1"/>
          </a:solidFill>
          <a:ln>
            <a:noFill/>
          </a:ln>
          <a:effectLst/>
        </c:spPr>
      </c:pivotFmt>
    </c:pivotFmts>
    <c:plotArea>
      <c:layout/>
      <c:pieChart>
        <c:varyColors val="1"/>
        <c:ser>
          <c:idx val="0"/>
          <c:order val="0"/>
          <c:tx>
            <c:strRef>
              <c:f>'Spreedsheet Results'!$B$1</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B32E-4B92-A282-05138CEF4AB8}"/>
              </c:ext>
            </c:extLst>
          </c:dPt>
          <c:dPt>
            <c:idx val="1"/>
            <c:bubble3D val="0"/>
            <c:spPr>
              <a:solidFill>
                <a:schemeClr val="accent2"/>
              </a:solidFill>
              <a:ln>
                <a:noFill/>
              </a:ln>
              <a:effectLst/>
            </c:spPr>
            <c:extLst>
              <c:ext xmlns:c16="http://schemas.microsoft.com/office/drawing/2014/chart" uri="{C3380CC4-5D6E-409C-BE32-E72D297353CC}">
                <c16:uniqueId val="{00000003-B32E-4B92-A282-05138CEF4AB8}"/>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32E-4B92-A282-05138CEF4AB8}"/>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B32E-4B92-A282-05138CEF4AB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'Spreedsheet Results'!$A$2:$A$4</c:f>
              <c:strCache>
                <c:ptCount val="2"/>
                <c:pt idx="0">
                  <c:v>Yes, as soon as the club sessions restart</c:v>
                </c:pt>
                <c:pt idx="1">
                  <c:v>Yes, but not immediately</c:v>
                </c:pt>
              </c:strCache>
            </c:strRef>
          </c:cat>
          <c:val>
            <c:numRef>
              <c:f>'Spreedsheet Results'!$B$2:$B$4</c:f>
              <c:numCache>
                <c:formatCode>General</c:formatCode>
                <c:ptCount val="2"/>
                <c:pt idx="0">
                  <c:v>130</c:v>
                </c:pt>
                <c:pt idx="1">
                  <c:v>9</c:v>
                </c:pt>
              </c:numCache>
            </c:numRef>
          </c:val>
          <c:extLst>
            <c:ext xmlns:c16="http://schemas.microsoft.com/office/drawing/2014/chart" uri="{C3380CC4-5D6E-409C-BE32-E72D297353CC}">
              <c16:uniqueId val="{00000004-B32E-4B92-A282-05138CEF4AB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[Return to training Survey.xlsx]Spreedsheet Results!PivotTable7</c:name>
    <c:fmtId val="16"/>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'Spreedsheet Results'!$B$56</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'Spreedsheet Results'!$A$57:$A$72</c:f>
              <c:strCache>
                <c:ptCount val="15"/>
                <c:pt idx="0">
                  <c:v>Compeititons;Swimming</c:v>
                </c:pt>
                <c:pt idx="1">
                  <c:v>Getting back some fitness</c:v>
                </c:pt>
                <c:pt idx="2">
                  <c:v>Getting back some fitness;Compeititons;Swimming</c:v>
                </c:pt>
                <c:pt idx="3">
                  <c:v>Getting back some fitness;Swimming</c:v>
                </c:pt>
                <c:pt idx="4">
                  <c:v>Seeing friends</c:v>
                </c:pt>
                <c:pt idx="5">
                  <c:v>Seeing friends;Compeititons</c:v>
                </c:pt>
                <c:pt idx="6">
                  <c:v>Seeing friends;Compeititons;Swimming</c:v>
                </c:pt>
                <c:pt idx="7">
                  <c:v>Seeing friends;Getting back some fitness</c:v>
                </c:pt>
                <c:pt idx="8">
                  <c:v>Seeing friends;Getting back some fitness;Compeititons;Swimming</c:v>
                </c:pt>
                <c:pt idx="9">
                  <c:v>Seeing friends;Getting back some fitness;Compeititons;Swimming;Regular training</c:v>
                </c:pt>
                <c:pt idx="10">
                  <c:v>Seeing friends;Getting back some fitness;Swimming</c:v>
                </c:pt>
                <c:pt idx="11">
                  <c:v>Seeing friends;Swimming</c:v>
                </c:pt>
                <c:pt idx="12">
                  <c:v>Seeing friends;Swimming;Seeing my Coaches</c:v>
                </c:pt>
                <c:pt idx="13">
                  <c:v>Swimming</c:v>
                </c:pt>
                <c:pt idx="14">
                  <c:v>Swimming;Building swim fitness  again and getting those swim muscles back.</c:v>
                </c:pt>
              </c:strCache>
            </c:strRef>
          </c:cat>
          <c:val>
            <c:numRef>
              <c:f>'Spreedsheet Results'!$B$57:$B$72</c:f>
              <c:numCache>
                <c:formatCode>General</c:formatCode>
                <c:ptCount val="15"/>
                <c:pt idx="0">
                  <c:v>3</c:v>
                </c:pt>
                <c:pt idx="1">
                  <c:v>8</c:v>
                </c:pt>
                <c:pt idx="2">
                  <c:v>2</c:v>
                </c:pt>
                <c:pt idx="3">
                  <c:v>5</c:v>
                </c:pt>
                <c:pt idx="4">
                  <c:v>1</c:v>
                </c:pt>
                <c:pt idx="5">
                  <c:v>2</c:v>
                </c:pt>
                <c:pt idx="6">
                  <c:v>5</c:v>
                </c:pt>
                <c:pt idx="7">
                  <c:v>7</c:v>
                </c:pt>
                <c:pt idx="8">
                  <c:v>46</c:v>
                </c:pt>
                <c:pt idx="9">
                  <c:v>1</c:v>
                </c:pt>
                <c:pt idx="10">
                  <c:v>25</c:v>
                </c:pt>
                <c:pt idx="11">
                  <c:v>10</c:v>
                </c:pt>
                <c:pt idx="12">
                  <c:v>1</c:v>
                </c:pt>
                <c:pt idx="13">
                  <c:v>22</c:v>
                </c:pt>
                <c:pt idx="14">
                  <c:v>1</c:v>
                </c:pt>
              </c:numCache>
            </c:numRef>
          </c:val>
          <c:extLst>
            <c:ext xmlns:c16="http://schemas.microsoft.com/office/drawing/2014/chart" uri="{C3380CC4-5D6E-409C-BE32-E72D297353CC}">
              <c16:uniqueId val="{00000000-4CAD-4C22-97C7-D627BA50A1FD}"/>
            </c:ext>
          </c:extLst>
        </c:ser>
        <c:dLbls>
          <c:dLblPos val="outEnd"/>
          <c:showLegendKey val="0"/>
          <c:showVal val="1"/>
          <c:showCatName val="0"/>
          <c:showSerName val="0"/>
          <c:showPercent val="0"/>
          <c:showBubbleSize val="0"/>
        </c:dLbls>
        <c:gapWidth val="219"/>
        <c:overlap val="-27"/>
        <c:axId val="506593872"/>
        <c:axId val="506591248"/>
      </c:barChart>
      <c:catAx>
        <c:axId val="50659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6591248"/>
        <c:crosses val="autoZero"/>
        <c:auto val="1"/>
        <c:lblAlgn val="ctr"/>
        <c:lblOffset val="100"/>
        <c:noMultiLvlLbl val="0"/>
      </c:catAx>
      <c:valAx>
        <c:axId val="506591248"/>
        <c:scaling>
          <c:orientation val="minMax"/>
        </c:scaling>
        <c:delete val="0"/>
        <c:axPos val="l"/>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659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836" cy="356069"/>
          </a:xfrm>
          <a:prstGeom prst="rect">
            <a:avLst/>
          </a:prstGeom>
        </p:spPr>
        <p:txBody>
          <a:bodyPr vert="horz" lIns="21964" tIns="10982" rIns="21964" bIns="10982" rtlCol="0"/>
          <a:lstStyle>
            <a:lvl1pPr algn="l">
              <a:defRPr sz="300"/>
            </a:lvl1pPr>
          </a:lstStyle>
          <a:p>
            <a:endParaRPr lang="en-GB"/>
          </a:p>
        </p:txBody>
      </p:sp>
      <p:sp>
        <p:nvSpPr>
          <p:cNvPr id="3" name="Date Placeholder 2"/>
          <p:cNvSpPr>
            <a:spLocks noGrp="1"/>
          </p:cNvSpPr>
          <p:nvPr>
            <p:ph type="dt" sz="quarter" idx="1"/>
          </p:nvPr>
        </p:nvSpPr>
        <p:spPr>
          <a:xfrm>
            <a:off x="5797053" y="0"/>
            <a:ext cx="4435380" cy="356069"/>
          </a:xfrm>
          <a:prstGeom prst="rect">
            <a:avLst/>
          </a:prstGeom>
        </p:spPr>
        <p:txBody>
          <a:bodyPr vert="horz" lIns="21964" tIns="10982" rIns="21964" bIns="10982" rtlCol="0"/>
          <a:lstStyle>
            <a:lvl1pPr algn="r">
              <a:defRPr sz="300"/>
            </a:lvl1pPr>
          </a:lstStyle>
          <a:p>
            <a:fld id="{BFF4292B-8BCB-46D3-AE94-CB3BDF87A9F5}" type="datetimeFigureOut">
              <a:rPr lang="en-GB" smtClean="0"/>
              <a:t>30/07/2020</a:t>
            </a:fld>
            <a:endParaRPr lang="en-GB"/>
          </a:p>
        </p:txBody>
      </p:sp>
      <p:sp>
        <p:nvSpPr>
          <p:cNvPr id="4" name="Footer Placeholder 3"/>
          <p:cNvSpPr>
            <a:spLocks noGrp="1"/>
          </p:cNvSpPr>
          <p:nvPr>
            <p:ph type="ftr" sz="quarter" idx="2"/>
          </p:nvPr>
        </p:nvSpPr>
        <p:spPr>
          <a:xfrm>
            <a:off x="0" y="6747994"/>
            <a:ext cx="4434836" cy="356069"/>
          </a:xfrm>
          <a:prstGeom prst="rect">
            <a:avLst/>
          </a:prstGeom>
        </p:spPr>
        <p:txBody>
          <a:bodyPr vert="horz" lIns="21964" tIns="10982" rIns="21964" bIns="10982" rtlCol="0" anchor="b"/>
          <a:lstStyle>
            <a:lvl1pPr algn="l">
              <a:defRPr sz="300"/>
            </a:lvl1pPr>
          </a:lstStyle>
          <a:p>
            <a:endParaRPr lang="en-GB"/>
          </a:p>
        </p:txBody>
      </p:sp>
      <p:sp>
        <p:nvSpPr>
          <p:cNvPr id="5" name="Slide Number Placeholder 4"/>
          <p:cNvSpPr>
            <a:spLocks noGrp="1"/>
          </p:cNvSpPr>
          <p:nvPr>
            <p:ph type="sldNum" sz="quarter" idx="3"/>
          </p:nvPr>
        </p:nvSpPr>
        <p:spPr>
          <a:xfrm>
            <a:off x="5797053" y="6747994"/>
            <a:ext cx="4435380" cy="356069"/>
          </a:xfrm>
          <a:prstGeom prst="rect">
            <a:avLst/>
          </a:prstGeom>
        </p:spPr>
        <p:txBody>
          <a:bodyPr vert="horz" lIns="21964" tIns="10982" rIns="21964" bIns="10982" rtlCol="0" anchor="b"/>
          <a:lstStyle>
            <a:lvl1pPr algn="r">
              <a:defRPr sz="300"/>
            </a:lvl1pPr>
          </a:lstStyle>
          <a:p>
            <a:fld id="{52FEB50E-9756-45DA-9792-9E311E8BAE60}" type="slidenum">
              <a:rPr lang="en-GB" smtClean="0"/>
              <a:t>‹#›</a:t>
            </a:fld>
            <a:endParaRPr lang="en-GB"/>
          </a:p>
        </p:txBody>
      </p:sp>
    </p:spTree>
    <p:extLst>
      <p:ext uri="{BB962C8B-B14F-4D97-AF65-F5344CB8AC3E}">
        <p14:creationId xmlns:p14="http://schemas.microsoft.com/office/powerpoint/2010/main" val="388015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437"/>
          </a:xfrm>
          <a:prstGeom prst="rect">
            <a:avLst/>
          </a:prstGeom>
        </p:spPr>
        <p:txBody>
          <a:bodyPr vert="horz" lIns="99051" tIns="49525" rIns="99051" bIns="49525" rtlCol="0"/>
          <a:lstStyle>
            <a:lvl1pPr algn="l">
              <a:defRPr sz="1300"/>
            </a:lvl1pPr>
          </a:lstStyle>
          <a:p>
            <a:endParaRPr lang="en-GB"/>
          </a:p>
        </p:txBody>
      </p:sp>
      <p:sp>
        <p:nvSpPr>
          <p:cNvPr id="3" name="Date Placeholder 2"/>
          <p:cNvSpPr>
            <a:spLocks noGrp="1"/>
          </p:cNvSpPr>
          <p:nvPr>
            <p:ph type="dt" idx="1"/>
          </p:nvPr>
        </p:nvSpPr>
        <p:spPr>
          <a:xfrm>
            <a:off x="5797246" y="0"/>
            <a:ext cx="4434999" cy="356437"/>
          </a:xfrm>
          <a:prstGeom prst="rect">
            <a:avLst/>
          </a:prstGeom>
        </p:spPr>
        <p:txBody>
          <a:bodyPr vert="horz" lIns="99051" tIns="49525" rIns="99051" bIns="49525" rtlCol="0"/>
          <a:lstStyle>
            <a:lvl1pPr algn="r">
              <a:defRPr sz="1300"/>
            </a:lvl1pPr>
          </a:lstStyle>
          <a:p>
            <a:fld id="{5A617643-B67E-4574-B71B-6F9E19EFE8B9}" type="datetimeFigureOut">
              <a:rPr lang="en-GB" smtClean="0"/>
              <a:t>30/07/2020</a:t>
            </a:fld>
            <a:endParaRPr lang="en-GB"/>
          </a:p>
        </p:txBody>
      </p:sp>
      <p:sp>
        <p:nvSpPr>
          <p:cNvPr id="4" name="Slide Image Placeholder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51" tIns="49525" rIns="99051" bIns="49525" rtlCol="0" anchor="ctr"/>
          <a:lstStyle/>
          <a:p>
            <a:endParaRPr lang="en-GB"/>
          </a:p>
        </p:txBody>
      </p:sp>
      <p:sp>
        <p:nvSpPr>
          <p:cNvPr id="5" name="Notes Placeholder 4"/>
          <p:cNvSpPr>
            <a:spLocks noGrp="1"/>
          </p:cNvSpPr>
          <p:nvPr>
            <p:ph type="body" sz="quarter" idx="3"/>
          </p:nvPr>
        </p:nvSpPr>
        <p:spPr>
          <a:xfrm>
            <a:off x="1023462" y="3418830"/>
            <a:ext cx="8187690" cy="2797225"/>
          </a:xfrm>
          <a:prstGeom prst="rect">
            <a:avLst/>
          </a:prstGeom>
        </p:spPr>
        <p:txBody>
          <a:bodyPr vert="horz" lIns="99051" tIns="49525" rIns="99051" bIns="495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47627"/>
            <a:ext cx="4434999" cy="356436"/>
          </a:xfrm>
          <a:prstGeom prst="rect">
            <a:avLst/>
          </a:prstGeom>
        </p:spPr>
        <p:txBody>
          <a:bodyPr vert="horz" lIns="99051" tIns="49525" rIns="99051" bIns="49525" rtlCol="0" anchor="b"/>
          <a:lstStyle>
            <a:lvl1pPr algn="l">
              <a:defRPr sz="1300"/>
            </a:lvl1pPr>
          </a:lstStyle>
          <a:p>
            <a:endParaRPr lang="en-GB"/>
          </a:p>
        </p:txBody>
      </p:sp>
      <p:sp>
        <p:nvSpPr>
          <p:cNvPr id="7" name="Slide Number Placeholder 6"/>
          <p:cNvSpPr>
            <a:spLocks noGrp="1"/>
          </p:cNvSpPr>
          <p:nvPr>
            <p:ph type="sldNum" sz="quarter" idx="5"/>
          </p:nvPr>
        </p:nvSpPr>
        <p:spPr>
          <a:xfrm>
            <a:off x="5797246" y="6747627"/>
            <a:ext cx="4434999" cy="356436"/>
          </a:xfrm>
          <a:prstGeom prst="rect">
            <a:avLst/>
          </a:prstGeom>
        </p:spPr>
        <p:txBody>
          <a:bodyPr vert="horz" lIns="99051" tIns="49525" rIns="99051" bIns="49525" rtlCol="0" anchor="b"/>
          <a:lstStyle>
            <a:lvl1pPr algn="r">
              <a:defRPr sz="1300"/>
            </a:lvl1pPr>
          </a:lstStyle>
          <a:p>
            <a:fld id="{611AF13F-72E3-4142-A378-49914B9DE01F}" type="slidenum">
              <a:rPr lang="en-GB" smtClean="0"/>
              <a:t>‹#›</a:t>
            </a:fld>
            <a:endParaRPr lang="en-GB"/>
          </a:p>
        </p:txBody>
      </p:sp>
    </p:spTree>
    <p:extLst>
      <p:ext uri="{BB962C8B-B14F-4D97-AF65-F5344CB8AC3E}">
        <p14:creationId xmlns:p14="http://schemas.microsoft.com/office/powerpoint/2010/main" val="42505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Chairman’s Welcome/ President’s Address</a:t>
            </a:r>
          </a:p>
          <a:p>
            <a:pPr lvl="1"/>
            <a:r>
              <a:rPr lang="en-GB" dirty="0"/>
              <a:t>Constitution Changes</a:t>
            </a:r>
          </a:p>
          <a:p>
            <a:r>
              <a:rPr lang="en-GB" dirty="0"/>
              <a:t>Treasurer’s Report</a:t>
            </a:r>
          </a:p>
          <a:p>
            <a:r>
              <a:rPr lang="en-GB" dirty="0"/>
              <a:t>Gala Report (a while ago now)</a:t>
            </a:r>
          </a:p>
          <a:p>
            <a:r>
              <a:rPr lang="en-GB" dirty="0"/>
              <a:t>Coaches Report</a:t>
            </a:r>
          </a:p>
          <a:p>
            <a:pPr lvl="1"/>
            <a:r>
              <a:rPr lang="en-GB" dirty="0"/>
              <a:t>Counties</a:t>
            </a:r>
          </a:p>
          <a:p>
            <a:pPr lvl="1"/>
            <a:r>
              <a:rPr lang="en-GB" dirty="0"/>
              <a:t>County Development Programme</a:t>
            </a:r>
          </a:p>
          <a:p>
            <a:pPr lvl="2"/>
            <a:r>
              <a:rPr lang="en-GB" dirty="0"/>
              <a:t>Oliver Horne, Finley Dare, Aryan </a:t>
            </a:r>
            <a:r>
              <a:rPr lang="en-GB" dirty="0" err="1"/>
              <a:t>Nath</a:t>
            </a:r>
            <a:r>
              <a:rPr lang="en-GB" dirty="0"/>
              <a:t>, </a:t>
            </a:r>
            <a:r>
              <a:rPr lang="en-GB" dirty="0" err="1"/>
              <a:t>Samanta</a:t>
            </a:r>
            <a:endParaRPr lang="en-GB" dirty="0"/>
          </a:p>
          <a:p>
            <a:pPr lvl="1"/>
            <a:r>
              <a:rPr lang="en-GB" dirty="0"/>
              <a:t>Regional Times</a:t>
            </a:r>
          </a:p>
          <a:p>
            <a:pPr lvl="1"/>
            <a:r>
              <a:rPr lang="en-GB" dirty="0"/>
              <a:t>Archie Olympic Trials</a:t>
            </a:r>
          </a:p>
          <a:p>
            <a:r>
              <a:rPr lang="en-GB" dirty="0"/>
              <a:t>Election of the club officers 2020/2021</a:t>
            </a:r>
          </a:p>
          <a:p>
            <a:r>
              <a:rPr lang="en-GB" dirty="0"/>
              <a:t>New Training Programme – </a:t>
            </a:r>
            <a:r>
              <a:rPr lang="en-GB" dirty="0" err="1"/>
              <a:t>Covid</a:t>
            </a:r>
            <a:r>
              <a:rPr lang="en-GB" dirty="0"/>
              <a:t> -19 return to training plan</a:t>
            </a:r>
          </a:p>
          <a:p>
            <a:r>
              <a:rPr lang="en-GB" dirty="0"/>
              <a:t>Team Captain</a:t>
            </a:r>
          </a:p>
          <a:p>
            <a:r>
              <a:rPr lang="en-GB" dirty="0"/>
              <a:t>A.O.B</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2</a:t>
            </a:fld>
            <a:endParaRPr lang="en-GB"/>
          </a:p>
        </p:txBody>
      </p:sp>
    </p:spTree>
    <p:extLst>
      <p:ext uri="{BB962C8B-B14F-4D97-AF65-F5344CB8AC3E}">
        <p14:creationId xmlns:p14="http://schemas.microsoft.com/office/powerpoint/2010/main" val="396160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128 days since we were forced</a:t>
            </a:r>
            <a:r>
              <a:rPr lang="en-GB" baseline="0" dirty="0"/>
              <a:t> to close, we wish to welcome you back</a:t>
            </a:r>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31</a:t>
            </a:fld>
            <a:endParaRPr lang="en-GB"/>
          </a:p>
        </p:txBody>
      </p:sp>
    </p:spTree>
    <p:extLst>
      <p:ext uri="{BB962C8B-B14F-4D97-AF65-F5344CB8AC3E}">
        <p14:creationId xmlns:p14="http://schemas.microsoft.com/office/powerpoint/2010/main" val="63549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Good evening everyone. Welcome to CASC’s AGM for 2019/2020.  How time has passed this year </a:t>
            </a:r>
          </a:p>
          <a:p>
            <a:r>
              <a:rPr lang="en-GB" sz="1300" dirty="0"/>
              <a:t>with all its challenges and obstacles that we all have had to face whether it was individually or as a </a:t>
            </a:r>
          </a:p>
          <a:p>
            <a:r>
              <a:rPr lang="en-GB" sz="1300" dirty="0"/>
              <a:t>group. It has been an amazing experience to work with a group of individuals at Corby who always </a:t>
            </a:r>
          </a:p>
          <a:p>
            <a:r>
              <a:rPr lang="en-GB" sz="1300" dirty="0"/>
              <a:t>give of their best, and who have the swimmers best interest at heart at all times. Congratulations to </a:t>
            </a:r>
          </a:p>
          <a:p>
            <a:r>
              <a:rPr lang="en-GB" sz="1300" dirty="0"/>
              <a:t>those swimmers who set out and have achieved their personal goals and to the swimming coaches </a:t>
            </a:r>
          </a:p>
          <a:p>
            <a:r>
              <a:rPr lang="en-GB" sz="1300" dirty="0"/>
              <a:t>who dedicate themselves to the Corby Amateur Swimming Club. To my fellow committee members, I </a:t>
            </a:r>
          </a:p>
          <a:p>
            <a:r>
              <a:rPr lang="en-GB" sz="1300" dirty="0"/>
              <a:t>would like to thank you for patience, honesty, commitment and your hard work behind the scenes to </a:t>
            </a:r>
          </a:p>
          <a:p>
            <a:r>
              <a:rPr lang="en-GB" sz="1300" dirty="0"/>
              <a:t>ensure the future and success of Corby Amateur Swimming Club. </a:t>
            </a:r>
          </a:p>
          <a:p>
            <a:r>
              <a:rPr lang="en-GB" sz="1300" dirty="0"/>
              <a:t> </a:t>
            </a:r>
          </a:p>
          <a:p>
            <a:r>
              <a:rPr lang="en-GB" sz="1300" dirty="0"/>
              <a:t>A quote to lead us into this swimming year of 2020/2021 – “BE GREAT. YOU NEVER KNOW WHO </a:t>
            </a:r>
          </a:p>
          <a:p>
            <a:r>
              <a:rPr lang="en-GB" sz="1300" dirty="0"/>
              <a:t>YOU`RE INSPIRING.”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5</a:t>
            </a:fld>
            <a:endParaRPr lang="en-GB"/>
          </a:p>
        </p:txBody>
      </p:sp>
    </p:spTree>
    <p:extLst>
      <p:ext uri="{BB962C8B-B14F-4D97-AF65-F5344CB8AC3E}">
        <p14:creationId xmlns:p14="http://schemas.microsoft.com/office/powerpoint/2010/main" val="153403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Good evening everyone. Welcome to CASC’s AGM for 2019/2020.  How time has passed this year </a:t>
            </a:r>
          </a:p>
          <a:p>
            <a:r>
              <a:rPr lang="en-GB" sz="1300" dirty="0"/>
              <a:t>with all its challenges and obstacles that we all have had to face whether it was individually or as a </a:t>
            </a:r>
          </a:p>
          <a:p>
            <a:r>
              <a:rPr lang="en-GB" sz="1300" dirty="0"/>
              <a:t>group. It has been an amazing experience to work with a group of individuals at Corby who always </a:t>
            </a:r>
          </a:p>
          <a:p>
            <a:r>
              <a:rPr lang="en-GB" sz="1300" dirty="0"/>
              <a:t>give of their best, and who have the swimmers best interest at heart at all times. Congratulations to </a:t>
            </a:r>
          </a:p>
          <a:p>
            <a:r>
              <a:rPr lang="en-GB" sz="1300" dirty="0"/>
              <a:t>those swimmers who set out and have achieved their personal goals and to the swimming coaches </a:t>
            </a:r>
          </a:p>
          <a:p>
            <a:r>
              <a:rPr lang="en-GB" sz="1300" dirty="0"/>
              <a:t>who dedicate themselves to the Corby Amateur Swimming Club. To my fellow committee members, I </a:t>
            </a:r>
          </a:p>
          <a:p>
            <a:r>
              <a:rPr lang="en-GB" sz="1300" dirty="0"/>
              <a:t>would like to thank you for patience, honesty, commitment and your hard work behind the scenes to </a:t>
            </a:r>
          </a:p>
          <a:p>
            <a:r>
              <a:rPr lang="en-GB" sz="1300" dirty="0"/>
              <a:t>ensure the future and success of Corby Amateur Swimming Club. </a:t>
            </a:r>
          </a:p>
          <a:p>
            <a:r>
              <a:rPr lang="en-GB" sz="1300" dirty="0"/>
              <a:t> </a:t>
            </a:r>
          </a:p>
          <a:p>
            <a:r>
              <a:rPr lang="en-GB" sz="1300" dirty="0"/>
              <a:t>A quote to lead us into this swimming year of 2020/2021 – “BE GREAT. YOU NEVER KNOW WHO </a:t>
            </a:r>
          </a:p>
          <a:p>
            <a:r>
              <a:rPr lang="en-GB" sz="1300" dirty="0"/>
              <a:t>YOU`RE INSPIRING.”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6</a:t>
            </a:fld>
            <a:endParaRPr lang="en-GB"/>
          </a:p>
        </p:txBody>
      </p:sp>
    </p:spTree>
    <p:extLst>
      <p:ext uri="{BB962C8B-B14F-4D97-AF65-F5344CB8AC3E}">
        <p14:creationId xmlns:p14="http://schemas.microsoft.com/office/powerpoint/2010/main" val="163958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President's Address </a:t>
            </a:r>
            <a:r>
              <a:rPr lang="en-GB" sz="1300" dirty="0"/>
              <a:t> </a:t>
            </a:r>
          </a:p>
          <a:p>
            <a:r>
              <a:rPr lang="en-GB" sz="1300" b="1" i="1" dirty="0"/>
              <a:t>The Coronavirus (Covid19) Pandemic</a:t>
            </a:r>
            <a:r>
              <a:rPr lang="en-GB" sz="1300" dirty="0"/>
              <a:t>  </a:t>
            </a:r>
          </a:p>
          <a:p>
            <a:r>
              <a:rPr lang="en-GB" sz="1300" dirty="0"/>
              <a:t>This has impacted massively on our club with no training or competitions since the middle of March.  </a:t>
            </a:r>
          </a:p>
          <a:p>
            <a:r>
              <a:rPr lang="en-GB" sz="1300" dirty="0"/>
              <a:t>However, we are looking to get up-and-running again on a limited basis from the 2nd August. </a:t>
            </a:r>
          </a:p>
          <a:p>
            <a:r>
              <a:rPr lang="en-GB" sz="1300" dirty="0"/>
              <a:t>Loss of continuity and momentum is always detrimental but it has been the same for all swimming </a:t>
            </a:r>
          </a:p>
          <a:p>
            <a:r>
              <a:rPr lang="en-GB" sz="1300" dirty="0"/>
              <a:t>clubs in the UK and around the world.  Corby Amateur Swimming Club is planning to continue to be </a:t>
            </a:r>
          </a:p>
          <a:p>
            <a:r>
              <a:rPr lang="en-GB" sz="1300" dirty="0"/>
              <a:t>very successful swimming club - the best it has ever been.  </a:t>
            </a:r>
          </a:p>
          <a:p>
            <a:r>
              <a:rPr lang="en-GB" sz="1300" b="1" i="1" dirty="0"/>
              <a:t>Our Swimmers' Achievements over the past year</a:t>
            </a:r>
            <a:r>
              <a:rPr lang="en-GB" sz="1300" dirty="0"/>
              <a:t> </a:t>
            </a:r>
          </a:p>
          <a:p>
            <a:r>
              <a:rPr lang="en-GB" sz="1300" dirty="0"/>
              <a:t>These include another good performance in the Leicester Autumn League and many great </a:t>
            </a:r>
          </a:p>
          <a:p>
            <a:r>
              <a:rPr lang="en-GB" sz="1300" dirty="0"/>
              <a:t>achievements in the County Championships before everything stopped. </a:t>
            </a:r>
          </a:p>
          <a:p>
            <a:r>
              <a:rPr lang="en-GB" sz="1300" b="1" i="1" dirty="0"/>
              <a:t>Our Open Meet</a:t>
            </a:r>
            <a:r>
              <a:rPr lang="en-GB" sz="1300" dirty="0"/>
              <a:t>  </a:t>
            </a:r>
          </a:p>
          <a:p>
            <a:r>
              <a:rPr lang="en-GB" sz="1300" dirty="0"/>
              <a:t>Our Open Meet planned for Saturday 21st and Sunday 22nd March had to be cancelled on Monday </a:t>
            </a:r>
          </a:p>
          <a:p>
            <a:r>
              <a:rPr lang="en-GB" sz="1300" dirty="0"/>
              <a:t>16th March as the seriousness of the pandemic became clear and it will not be possible to run our </a:t>
            </a:r>
          </a:p>
          <a:p>
            <a:r>
              <a:rPr lang="en-GB" sz="1300" dirty="0"/>
              <a:t>October Open Meet either so it looks like the County Championships in January and February 2021 </a:t>
            </a:r>
          </a:p>
          <a:p>
            <a:r>
              <a:rPr lang="en-GB" sz="1300" dirty="0"/>
              <a:t>will be our next serious competition - if indeed those championships are able to take place.    </a:t>
            </a:r>
          </a:p>
          <a:p>
            <a:r>
              <a:rPr lang="en-GB" sz="1300" b="1" i="1" dirty="0"/>
              <a:t>Some Tips for our Swimmers</a:t>
            </a:r>
            <a:r>
              <a:rPr lang="en-GB" sz="1300" dirty="0"/>
              <a:t> </a:t>
            </a:r>
          </a:p>
          <a:p>
            <a:r>
              <a:rPr lang="en-GB" sz="1300" dirty="0"/>
              <a:t>Firstly, as always, I urge all swimmers to train hard and often and to develop good fitness, good </a:t>
            </a:r>
          </a:p>
          <a:p>
            <a:r>
              <a:rPr lang="en-GB" sz="1300" dirty="0"/>
              <a:t>technique and the will to win so that you all do the best you can at whatever level you swim at. </a:t>
            </a:r>
          </a:p>
          <a:p>
            <a:r>
              <a:rPr lang="en-GB" sz="1300" dirty="0"/>
              <a:t>Secondly,  I will just remind you all that because margins are so tight in major competitions - a few </a:t>
            </a:r>
          </a:p>
          <a:p>
            <a:r>
              <a:rPr lang="en-GB" sz="1300" dirty="0"/>
              <a:t>hundredths of a second can sometimes make a big difference - you need to do the perfect start, the </a:t>
            </a:r>
          </a:p>
          <a:p>
            <a:r>
              <a:rPr lang="en-GB" sz="1300" dirty="0"/>
              <a:t>perfect stroke, the perfect turn or turns and the perfect finish - i.e. the perfect swim.  Easier said </a:t>
            </a:r>
          </a:p>
          <a:p>
            <a:r>
              <a:rPr lang="en-GB" sz="1300" dirty="0"/>
              <a:t>than done, I know!  </a:t>
            </a:r>
          </a:p>
          <a:p>
            <a:r>
              <a:rPr lang="en-GB" sz="1300" b="1" i="1" dirty="0"/>
              <a:t>The role of Swimmers' Parents</a:t>
            </a:r>
            <a:r>
              <a:rPr lang="en-GB" sz="1300" dirty="0"/>
              <a:t> </a:t>
            </a:r>
          </a:p>
          <a:p>
            <a:r>
              <a:rPr lang="en-GB" sz="1300" dirty="0"/>
              <a:t>It is not just the swimmers who are very important - so are the parents.  We currently have 4 </a:t>
            </a:r>
          </a:p>
          <a:p>
            <a:r>
              <a:rPr lang="en-GB" sz="1300" dirty="0"/>
              <a:t>Referees, 5 Starters, 11 Judges Level Two, 9 Judges Level One and 8 Timekeepers, i.e. 37 Pool-side </a:t>
            </a:r>
          </a:p>
          <a:p>
            <a:r>
              <a:rPr lang="en-GB" sz="1300" dirty="0"/>
              <a:t>Officials in all.  I will be looking to upgrade as many of these people as possible and also find and </a:t>
            </a:r>
          </a:p>
          <a:p>
            <a:r>
              <a:rPr lang="en-GB" sz="1300" dirty="0"/>
              <a:t>train some new Timekeepers and Judges Level One in the coming year. </a:t>
            </a:r>
          </a:p>
          <a:p>
            <a:r>
              <a:rPr lang="en-GB" sz="1300" b="1" i="1" dirty="0"/>
              <a:t>The running of the Club</a:t>
            </a:r>
            <a:r>
              <a:rPr lang="en-GB" sz="1300" dirty="0"/>
              <a:t> </a:t>
            </a:r>
          </a:p>
          <a:p>
            <a:r>
              <a:rPr lang="en-GB" sz="1300" dirty="0"/>
              <a:t>The work in running a swimming club is the equivalent of running a small-to medium-sized business </a:t>
            </a:r>
          </a:p>
          <a:p>
            <a:r>
              <a:rPr lang="en-GB" sz="1300" dirty="0"/>
              <a:t>and I ask all swimmers and their parents to appreciate this and the parents to help in whatever way </a:t>
            </a:r>
          </a:p>
          <a:p>
            <a:r>
              <a:rPr lang="en-GB" sz="1300" dirty="0"/>
              <a:t>they can.  Running a swimming club is like life itself - a process of constant renewal.    </a:t>
            </a:r>
          </a:p>
          <a:p>
            <a:r>
              <a:rPr lang="en-GB" sz="1300" dirty="0"/>
              <a:t>Howard Wilkinson </a:t>
            </a:r>
          </a:p>
          <a:p>
            <a:r>
              <a:rPr lang="en-GB" sz="1300" dirty="0"/>
              <a:t>President, Referee and Trainer of Pool-side Officials, Corby Amateur Swimming Club, 30th July 2020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9</a:t>
            </a:fld>
            <a:endParaRPr lang="en-GB"/>
          </a:p>
        </p:txBody>
      </p:sp>
    </p:spTree>
    <p:extLst>
      <p:ext uri="{BB962C8B-B14F-4D97-AF65-F5344CB8AC3E}">
        <p14:creationId xmlns:p14="http://schemas.microsoft.com/office/powerpoint/2010/main" val="255102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President's Address </a:t>
            </a:r>
            <a:r>
              <a:rPr lang="en-GB" sz="1300" dirty="0"/>
              <a:t> </a:t>
            </a:r>
          </a:p>
          <a:p>
            <a:r>
              <a:rPr lang="en-GB" sz="1300" b="1" i="1" dirty="0"/>
              <a:t>The Coronavirus (Convid19) Pandemic</a:t>
            </a:r>
            <a:r>
              <a:rPr lang="en-GB" sz="1300" dirty="0"/>
              <a:t>  </a:t>
            </a:r>
          </a:p>
          <a:p>
            <a:r>
              <a:rPr lang="en-GB" sz="1300" dirty="0"/>
              <a:t>This has impacted massively on our club with no training or competitions since the middle of March.  </a:t>
            </a:r>
          </a:p>
          <a:p>
            <a:r>
              <a:rPr lang="en-GB" sz="1300" dirty="0"/>
              <a:t>However, we are looking to get up-and-running again on a limited basis from the 2nd August. </a:t>
            </a:r>
          </a:p>
          <a:p>
            <a:r>
              <a:rPr lang="en-GB" sz="1300" dirty="0"/>
              <a:t>Loss of continuity and momentum is always detrimental but it has been the same for all swimming </a:t>
            </a:r>
          </a:p>
          <a:p>
            <a:r>
              <a:rPr lang="en-GB" sz="1300" dirty="0"/>
              <a:t>clubs in the UK and around the world.  Corby Amateur Swimming Club is planning to continue to be </a:t>
            </a:r>
          </a:p>
          <a:p>
            <a:r>
              <a:rPr lang="en-GB" sz="1300" dirty="0"/>
              <a:t>very successful swimming club - the best it has ever been.  </a:t>
            </a:r>
          </a:p>
          <a:p>
            <a:r>
              <a:rPr lang="en-GB" sz="1300" b="1" i="1" dirty="0"/>
              <a:t>Our Swimmers' Achievements over the past year</a:t>
            </a:r>
            <a:r>
              <a:rPr lang="en-GB" sz="1300" dirty="0"/>
              <a:t> </a:t>
            </a:r>
          </a:p>
          <a:p>
            <a:r>
              <a:rPr lang="en-GB" sz="1300" dirty="0"/>
              <a:t>These include another good performance in the Leicester Autumn League and many great </a:t>
            </a:r>
          </a:p>
          <a:p>
            <a:r>
              <a:rPr lang="en-GB" sz="1300" dirty="0"/>
              <a:t>achievements in the County Championships before everything stopped. </a:t>
            </a:r>
          </a:p>
          <a:p>
            <a:r>
              <a:rPr lang="en-GB" sz="1300" b="1" i="1" dirty="0"/>
              <a:t>Our Open Meet</a:t>
            </a:r>
            <a:r>
              <a:rPr lang="en-GB" sz="1300" dirty="0"/>
              <a:t>  </a:t>
            </a:r>
          </a:p>
          <a:p>
            <a:r>
              <a:rPr lang="en-GB" sz="1300" dirty="0"/>
              <a:t>Our Open Meet planned for Saturday 21st and Sunday 22nd March had to be cancelled on Monday </a:t>
            </a:r>
          </a:p>
          <a:p>
            <a:r>
              <a:rPr lang="en-GB" sz="1300" dirty="0"/>
              <a:t>16th March as the seriousness of the pandemic became clear and it will not be possible to run our </a:t>
            </a:r>
          </a:p>
          <a:p>
            <a:r>
              <a:rPr lang="en-GB" sz="1300" dirty="0"/>
              <a:t>October Open Meet either so it looks like the County Championships in January and February 2021 </a:t>
            </a:r>
          </a:p>
          <a:p>
            <a:r>
              <a:rPr lang="en-GB" sz="1300" dirty="0"/>
              <a:t>will be our next serious competition - if indeed those championships are able to take place.    </a:t>
            </a:r>
          </a:p>
          <a:p>
            <a:r>
              <a:rPr lang="en-GB" sz="1300" b="1" i="1" dirty="0"/>
              <a:t>Some Tips for our Swimmers</a:t>
            </a:r>
            <a:r>
              <a:rPr lang="en-GB" sz="1300" dirty="0"/>
              <a:t> </a:t>
            </a:r>
          </a:p>
          <a:p>
            <a:r>
              <a:rPr lang="en-GB" sz="1300" dirty="0"/>
              <a:t>Firstly, as always, I urge all swimmers to train hard and often and to develop good fitness, good </a:t>
            </a:r>
          </a:p>
          <a:p>
            <a:r>
              <a:rPr lang="en-GB" sz="1300" dirty="0"/>
              <a:t>technique and the will to win so that you all do the best you can at whatever level you swim at. </a:t>
            </a:r>
          </a:p>
          <a:p>
            <a:r>
              <a:rPr lang="en-GB" sz="1300" dirty="0"/>
              <a:t>Secondly,  I will just remind you all that because margins are so tight in major competitions - a few </a:t>
            </a:r>
          </a:p>
          <a:p>
            <a:r>
              <a:rPr lang="en-GB" sz="1300" dirty="0"/>
              <a:t>hundredths of a second can sometimes make a big difference - you need to do the perfect start, the </a:t>
            </a:r>
          </a:p>
          <a:p>
            <a:r>
              <a:rPr lang="en-GB" sz="1300" dirty="0"/>
              <a:t>perfect stroke, the perfect turn or turns and the perfect finish - i.e. the perfect swim.  Easier said </a:t>
            </a:r>
          </a:p>
          <a:p>
            <a:r>
              <a:rPr lang="en-GB" sz="1300" dirty="0"/>
              <a:t>than done, I know!  </a:t>
            </a:r>
          </a:p>
          <a:p>
            <a:r>
              <a:rPr lang="en-GB" sz="1300" b="1" i="1" dirty="0"/>
              <a:t>The role of Swimmers' Parents</a:t>
            </a:r>
            <a:r>
              <a:rPr lang="en-GB" sz="1300" dirty="0"/>
              <a:t> </a:t>
            </a:r>
          </a:p>
          <a:p>
            <a:r>
              <a:rPr lang="en-GB" sz="1300" dirty="0"/>
              <a:t>It is not just the swimmers who are very important - so are the parents.  We currently have 4 </a:t>
            </a:r>
          </a:p>
          <a:p>
            <a:r>
              <a:rPr lang="en-GB" sz="1300" dirty="0"/>
              <a:t>Referees, 5 Starters, 11 Judges Level Two, 9 Judges Level One and 8 Timekeepers, i.e. 37 Pool-side </a:t>
            </a:r>
          </a:p>
          <a:p>
            <a:r>
              <a:rPr lang="en-GB" sz="1300" dirty="0"/>
              <a:t>Officials in all.  I will be looking to upgrade as many of these people as possible and also find and </a:t>
            </a:r>
          </a:p>
          <a:p>
            <a:r>
              <a:rPr lang="en-GB" sz="1300" dirty="0"/>
              <a:t>train some new Timekeepers and Judges Level One in the coming year. </a:t>
            </a:r>
          </a:p>
          <a:p>
            <a:r>
              <a:rPr lang="en-GB" sz="1300" b="1" i="1" dirty="0"/>
              <a:t>The running of the Club</a:t>
            </a:r>
            <a:r>
              <a:rPr lang="en-GB" sz="1300" dirty="0"/>
              <a:t> </a:t>
            </a:r>
          </a:p>
          <a:p>
            <a:r>
              <a:rPr lang="en-GB" sz="1300" dirty="0"/>
              <a:t>The work in running a swimming club is the equivalent of running a small-to medium-sized business </a:t>
            </a:r>
          </a:p>
          <a:p>
            <a:r>
              <a:rPr lang="en-GB" sz="1300" dirty="0"/>
              <a:t>and I ask all swimmers and their parents to appreciate this and the parents to help in whatever way </a:t>
            </a:r>
          </a:p>
          <a:p>
            <a:r>
              <a:rPr lang="en-GB" sz="1300" dirty="0"/>
              <a:t>they can.  Running a swimming club is like life itself - a process of constant renewal.    </a:t>
            </a:r>
          </a:p>
          <a:p>
            <a:r>
              <a:rPr lang="en-GB" sz="1300" dirty="0"/>
              <a:t>Howard Wilkinson </a:t>
            </a:r>
          </a:p>
          <a:p>
            <a:r>
              <a:rPr lang="en-GB" sz="1300" dirty="0"/>
              <a:t>President, Referee and Trainer of Pool-side Officials, Corby Amateur Swimming Club, 30th July 2020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10</a:t>
            </a:fld>
            <a:endParaRPr lang="en-GB"/>
          </a:p>
        </p:txBody>
      </p:sp>
    </p:spTree>
    <p:extLst>
      <p:ext uri="{BB962C8B-B14F-4D97-AF65-F5344CB8AC3E}">
        <p14:creationId xmlns:p14="http://schemas.microsoft.com/office/powerpoint/2010/main" val="393313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President's Address </a:t>
            </a:r>
            <a:r>
              <a:rPr lang="en-GB" sz="1300" dirty="0"/>
              <a:t> </a:t>
            </a:r>
          </a:p>
          <a:p>
            <a:r>
              <a:rPr lang="en-GB" sz="1300" b="1" i="1" dirty="0"/>
              <a:t>The Coronavirus (Convid19) Pandemic</a:t>
            </a:r>
            <a:r>
              <a:rPr lang="en-GB" sz="1300" dirty="0"/>
              <a:t>  </a:t>
            </a:r>
          </a:p>
          <a:p>
            <a:r>
              <a:rPr lang="en-GB" sz="1300" dirty="0"/>
              <a:t>This has impacted massively on our club with no training or competitions since the middle of March.  </a:t>
            </a:r>
          </a:p>
          <a:p>
            <a:r>
              <a:rPr lang="en-GB" sz="1300" dirty="0"/>
              <a:t>However, we are looking to get up-and-running again on a limited basis from the 2nd August. </a:t>
            </a:r>
          </a:p>
          <a:p>
            <a:r>
              <a:rPr lang="en-GB" sz="1300" dirty="0"/>
              <a:t>Loss of continuity and momentum is always detrimental but it has been the same for all swimming </a:t>
            </a:r>
          </a:p>
          <a:p>
            <a:r>
              <a:rPr lang="en-GB" sz="1300" dirty="0"/>
              <a:t>clubs in the UK and around the world.  Corby Amateur Swimming Club is planning to continue to be </a:t>
            </a:r>
          </a:p>
          <a:p>
            <a:r>
              <a:rPr lang="en-GB" sz="1300" dirty="0"/>
              <a:t>very successful swimming club - the best it has ever been.  </a:t>
            </a:r>
          </a:p>
          <a:p>
            <a:r>
              <a:rPr lang="en-GB" sz="1300" b="1" i="1" dirty="0"/>
              <a:t>Our Swimmers' Achievements over the past year</a:t>
            </a:r>
            <a:r>
              <a:rPr lang="en-GB" sz="1300" dirty="0"/>
              <a:t> </a:t>
            </a:r>
          </a:p>
          <a:p>
            <a:r>
              <a:rPr lang="en-GB" sz="1300" dirty="0"/>
              <a:t>These include another good performance in the Leicester Autumn League and many great </a:t>
            </a:r>
          </a:p>
          <a:p>
            <a:r>
              <a:rPr lang="en-GB" sz="1300" dirty="0"/>
              <a:t>achievements in the County Championships before everything stopped. </a:t>
            </a:r>
          </a:p>
          <a:p>
            <a:r>
              <a:rPr lang="en-GB" sz="1300" b="1" i="1" dirty="0"/>
              <a:t>Our Open Meet</a:t>
            </a:r>
            <a:r>
              <a:rPr lang="en-GB" sz="1300" dirty="0"/>
              <a:t>  </a:t>
            </a:r>
          </a:p>
          <a:p>
            <a:r>
              <a:rPr lang="en-GB" sz="1300" dirty="0"/>
              <a:t>Our Open Meet planned for Saturday 21st and Sunday 22nd March had to be cancelled on Monday </a:t>
            </a:r>
          </a:p>
          <a:p>
            <a:r>
              <a:rPr lang="en-GB" sz="1300" dirty="0"/>
              <a:t>16th March as the seriousness of the pandemic became clear and it will not be possible to run our </a:t>
            </a:r>
          </a:p>
          <a:p>
            <a:r>
              <a:rPr lang="en-GB" sz="1300" dirty="0"/>
              <a:t>October Open Meet either so it looks like the County Championships in January and February 2021 </a:t>
            </a:r>
          </a:p>
          <a:p>
            <a:r>
              <a:rPr lang="en-GB" sz="1300" dirty="0"/>
              <a:t>will be our next serious competition - if indeed those championships are able to take place.    </a:t>
            </a:r>
          </a:p>
          <a:p>
            <a:r>
              <a:rPr lang="en-GB" sz="1300" b="1" i="1" dirty="0"/>
              <a:t>Some Tips for our Swimmers</a:t>
            </a:r>
            <a:r>
              <a:rPr lang="en-GB" sz="1300" dirty="0"/>
              <a:t> </a:t>
            </a:r>
          </a:p>
          <a:p>
            <a:r>
              <a:rPr lang="en-GB" sz="1300" dirty="0"/>
              <a:t>Firstly, as always, I urge all swimmers to train hard and often and to develop good fitness, good </a:t>
            </a:r>
          </a:p>
          <a:p>
            <a:r>
              <a:rPr lang="en-GB" sz="1300" dirty="0"/>
              <a:t>technique and the will to win so that you all do the best you can at whatever level you swim at. </a:t>
            </a:r>
          </a:p>
          <a:p>
            <a:r>
              <a:rPr lang="en-GB" sz="1300" dirty="0"/>
              <a:t>Secondly,  I will just remind you all that because margins are so tight in major competitions - a few </a:t>
            </a:r>
          </a:p>
          <a:p>
            <a:r>
              <a:rPr lang="en-GB" sz="1300" dirty="0"/>
              <a:t>hundredths of a second can sometimes make a big difference - you need to do the perfect start, the </a:t>
            </a:r>
          </a:p>
          <a:p>
            <a:r>
              <a:rPr lang="en-GB" sz="1300" dirty="0"/>
              <a:t>perfect stroke, the perfect turn or turns and the perfect finish - i.e. the perfect swim.  Easier said </a:t>
            </a:r>
          </a:p>
          <a:p>
            <a:r>
              <a:rPr lang="en-GB" sz="1300" dirty="0"/>
              <a:t>than done, I know!  </a:t>
            </a:r>
          </a:p>
          <a:p>
            <a:r>
              <a:rPr lang="en-GB" sz="1300" b="1" i="1" dirty="0"/>
              <a:t>The role of Swimmers' Parents</a:t>
            </a:r>
            <a:r>
              <a:rPr lang="en-GB" sz="1300" dirty="0"/>
              <a:t> </a:t>
            </a:r>
          </a:p>
          <a:p>
            <a:r>
              <a:rPr lang="en-GB" sz="1300" dirty="0"/>
              <a:t>It is not just the swimmers who are very important - so are the parents.  We currently have 4 </a:t>
            </a:r>
          </a:p>
          <a:p>
            <a:r>
              <a:rPr lang="en-GB" sz="1300" dirty="0"/>
              <a:t>Referees, 5 Starters, 11 Judges Level Two, 9 Judges Level One and 8 Timekeepers, i.e. 37 Pool-side </a:t>
            </a:r>
          </a:p>
          <a:p>
            <a:r>
              <a:rPr lang="en-GB" sz="1300" dirty="0"/>
              <a:t>Officials in all.  I will be looking to upgrade as many of these people as possible and also find and </a:t>
            </a:r>
          </a:p>
          <a:p>
            <a:r>
              <a:rPr lang="en-GB" sz="1300" dirty="0"/>
              <a:t>train some new Timekeepers and Judges Level One in the coming year. </a:t>
            </a:r>
          </a:p>
          <a:p>
            <a:r>
              <a:rPr lang="en-GB" sz="1300" b="1" i="1" dirty="0"/>
              <a:t>The running of the Club</a:t>
            </a:r>
            <a:r>
              <a:rPr lang="en-GB" sz="1300" dirty="0"/>
              <a:t> </a:t>
            </a:r>
          </a:p>
          <a:p>
            <a:r>
              <a:rPr lang="en-GB" sz="1300" dirty="0"/>
              <a:t>The work in running a swimming club is the equivalent of running a small-to medium-sized business </a:t>
            </a:r>
          </a:p>
          <a:p>
            <a:r>
              <a:rPr lang="en-GB" sz="1300" dirty="0"/>
              <a:t>and I ask all swimmers and their parents to appreciate this and the parents to help in whatever way </a:t>
            </a:r>
          </a:p>
          <a:p>
            <a:r>
              <a:rPr lang="en-GB" sz="1300" dirty="0"/>
              <a:t>they can.  Running a swimming club is like life itself - a process of constant renewal.    </a:t>
            </a:r>
          </a:p>
          <a:p>
            <a:r>
              <a:rPr lang="en-GB" sz="1300" dirty="0"/>
              <a:t>Howard Wilkinson </a:t>
            </a:r>
          </a:p>
          <a:p>
            <a:r>
              <a:rPr lang="en-GB" sz="1300" dirty="0"/>
              <a:t>President, Referee and Trainer of Pool-side Officials, Corby Amateur Swimming Club, 30th July 2020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11</a:t>
            </a:fld>
            <a:endParaRPr lang="en-GB"/>
          </a:p>
        </p:txBody>
      </p:sp>
    </p:spTree>
    <p:extLst>
      <p:ext uri="{BB962C8B-B14F-4D97-AF65-F5344CB8AC3E}">
        <p14:creationId xmlns:p14="http://schemas.microsoft.com/office/powerpoint/2010/main" val="275335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President's Address </a:t>
            </a:r>
            <a:r>
              <a:rPr lang="en-GB" sz="1300" dirty="0"/>
              <a:t> </a:t>
            </a:r>
          </a:p>
          <a:p>
            <a:r>
              <a:rPr lang="en-GB" sz="1300" b="1" i="1" dirty="0"/>
              <a:t>The Coronavirus (Convid19) Pandemic</a:t>
            </a:r>
            <a:r>
              <a:rPr lang="en-GB" sz="1300" dirty="0"/>
              <a:t>  </a:t>
            </a:r>
          </a:p>
          <a:p>
            <a:r>
              <a:rPr lang="en-GB" sz="1300" dirty="0"/>
              <a:t>This has impacted massively on our club with no training or competitions since the middle of March.  </a:t>
            </a:r>
          </a:p>
          <a:p>
            <a:r>
              <a:rPr lang="en-GB" sz="1300" dirty="0"/>
              <a:t>However, we are looking to get up-and-running again on a limited basis from the 2nd August. </a:t>
            </a:r>
          </a:p>
          <a:p>
            <a:r>
              <a:rPr lang="en-GB" sz="1300" dirty="0"/>
              <a:t>Loss of continuity and momentum is always detrimental but it has been the same for all swimming </a:t>
            </a:r>
          </a:p>
          <a:p>
            <a:r>
              <a:rPr lang="en-GB" sz="1300" dirty="0"/>
              <a:t>clubs in the UK and around the world.  Corby Amateur Swimming Club is planning to continue to be </a:t>
            </a:r>
          </a:p>
          <a:p>
            <a:r>
              <a:rPr lang="en-GB" sz="1300" dirty="0"/>
              <a:t>very successful swimming club - the best it has ever been.  </a:t>
            </a:r>
          </a:p>
          <a:p>
            <a:r>
              <a:rPr lang="en-GB" sz="1300" b="1" i="1" dirty="0"/>
              <a:t>Our Swimmers' Achievements over the past year</a:t>
            </a:r>
            <a:r>
              <a:rPr lang="en-GB" sz="1300" dirty="0"/>
              <a:t> </a:t>
            </a:r>
          </a:p>
          <a:p>
            <a:r>
              <a:rPr lang="en-GB" sz="1300" dirty="0"/>
              <a:t>These include another good performance in the Leicester Autumn League and many great </a:t>
            </a:r>
          </a:p>
          <a:p>
            <a:r>
              <a:rPr lang="en-GB" sz="1300" dirty="0"/>
              <a:t>achievements in the County Championships before everything stopped. </a:t>
            </a:r>
          </a:p>
          <a:p>
            <a:r>
              <a:rPr lang="en-GB" sz="1300" b="1" i="1" dirty="0"/>
              <a:t>Our Open Meet</a:t>
            </a:r>
            <a:r>
              <a:rPr lang="en-GB" sz="1300" dirty="0"/>
              <a:t>  </a:t>
            </a:r>
          </a:p>
          <a:p>
            <a:r>
              <a:rPr lang="en-GB" sz="1300" dirty="0"/>
              <a:t>Our Open Meet planned for Saturday 21st and Sunday 22nd March had to be cancelled on Monday </a:t>
            </a:r>
          </a:p>
          <a:p>
            <a:r>
              <a:rPr lang="en-GB" sz="1300" dirty="0"/>
              <a:t>16th March as the seriousness of the pandemic became clear and it will not be possible to run our </a:t>
            </a:r>
          </a:p>
          <a:p>
            <a:r>
              <a:rPr lang="en-GB" sz="1300" dirty="0"/>
              <a:t>October Open Meet either so it looks like the County Championships in January and February 2021 </a:t>
            </a:r>
          </a:p>
          <a:p>
            <a:r>
              <a:rPr lang="en-GB" sz="1300" dirty="0"/>
              <a:t>will be our next serious competition - if indeed those championships are able to take place.    </a:t>
            </a:r>
          </a:p>
          <a:p>
            <a:r>
              <a:rPr lang="en-GB" sz="1300" b="1" i="1" dirty="0"/>
              <a:t>Some Tips for our Swimmers</a:t>
            </a:r>
            <a:r>
              <a:rPr lang="en-GB" sz="1300" dirty="0"/>
              <a:t> </a:t>
            </a:r>
          </a:p>
          <a:p>
            <a:r>
              <a:rPr lang="en-GB" sz="1300" dirty="0"/>
              <a:t>Firstly, as always, I urge all swimmers to train hard and often and to develop good fitness, good </a:t>
            </a:r>
          </a:p>
          <a:p>
            <a:r>
              <a:rPr lang="en-GB" sz="1300" dirty="0"/>
              <a:t>technique and the will to win so that you all do the best you can at whatever level you swim at. </a:t>
            </a:r>
          </a:p>
          <a:p>
            <a:r>
              <a:rPr lang="en-GB" sz="1300" dirty="0"/>
              <a:t>Secondly,  I will just remind you all that because margins are so tight in major competitions - a few </a:t>
            </a:r>
          </a:p>
          <a:p>
            <a:r>
              <a:rPr lang="en-GB" sz="1300" dirty="0"/>
              <a:t>hundredths of a second can sometimes make a big difference - you need to do the perfect start, the </a:t>
            </a:r>
          </a:p>
          <a:p>
            <a:r>
              <a:rPr lang="en-GB" sz="1300" dirty="0"/>
              <a:t>perfect stroke, the perfect turn or turns and the perfect finish - i.e. the perfect swim.  Easier said </a:t>
            </a:r>
          </a:p>
          <a:p>
            <a:r>
              <a:rPr lang="en-GB" sz="1300" dirty="0"/>
              <a:t>than done, I know!  </a:t>
            </a:r>
          </a:p>
          <a:p>
            <a:r>
              <a:rPr lang="en-GB" sz="1300" b="1" i="1" dirty="0"/>
              <a:t>The role of Swimmers' Parents</a:t>
            </a:r>
            <a:r>
              <a:rPr lang="en-GB" sz="1300" dirty="0"/>
              <a:t> </a:t>
            </a:r>
          </a:p>
          <a:p>
            <a:r>
              <a:rPr lang="en-GB" sz="1300" dirty="0"/>
              <a:t>It is not just the swimmers who are very important - so are the parents.  We currently have 4 </a:t>
            </a:r>
          </a:p>
          <a:p>
            <a:r>
              <a:rPr lang="en-GB" sz="1300" dirty="0"/>
              <a:t>Referees, 5 Starters, 11 Judges Level Two, 9 Judges Level One and 8 Timekeepers, i.e. 37 Pool-side </a:t>
            </a:r>
          </a:p>
          <a:p>
            <a:r>
              <a:rPr lang="en-GB" sz="1300" dirty="0"/>
              <a:t>Officials in all.  I will be looking to upgrade as many of these people as possible and also find and </a:t>
            </a:r>
          </a:p>
          <a:p>
            <a:r>
              <a:rPr lang="en-GB" sz="1300" dirty="0"/>
              <a:t>train some new Timekeepers and Judges Level One in the coming year. </a:t>
            </a:r>
          </a:p>
          <a:p>
            <a:r>
              <a:rPr lang="en-GB" sz="1300" b="1" i="1" dirty="0"/>
              <a:t>The running of the Club</a:t>
            </a:r>
            <a:r>
              <a:rPr lang="en-GB" sz="1300" dirty="0"/>
              <a:t> </a:t>
            </a:r>
          </a:p>
          <a:p>
            <a:r>
              <a:rPr lang="en-GB" sz="1300" dirty="0"/>
              <a:t>The work in running a swimming club is the equivalent of running a small-to medium-sized business </a:t>
            </a:r>
          </a:p>
          <a:p>
            <a:r>
              <a:rPr lang="en-GB" sz="1300" dirty="0"/>
              <a:t>and I ask all swimmers and their parents to appreciate this and the parents to help in whatever way </a:t>
            </a:r>
          </a:p>
          <a:p>
            <a:r>
              <a:rPr lang="en-GB" sz="1300" dirty="0"/>
              <a:t>they can.  Running a swimming club is like life itself - a process of constant renewal.    </a:t>
            </a:r>
          </a:p>
          <a:p>
            <a:r>
              <a:rPr lang="en-GB" sz="1300" dirty="0"/>
              <a:t>Howard Wilkinson </a:t>
            </a:r>
          </a:p>
          <a:p>
            <a:r>
              <a:rPr lang="en-GB" sz="1300" dirty="0"/>
              <a:t>President, Referee and Trainer of Pool-side Officials, Corby Amateur Swimming Club, 30th July 2020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12</a:t>
            </a:fld>
            <a:endParaRPr lang="en-GB"/>
          </a:p>
        </p:txBody>
      </p:sp>
    </p:spTree>
    <p:extLst>
      <p:ext uri="{BB962C8B-B14F-4D97-AF65-F5344CB8AC3E}">
        <p14:creationId xmlns:p14="http://schemas.microsoft.com/office/powerpoint/2010/main" val="424372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President's Address </a:t>
            </a:r>
            <a:r>
              <a:rPr lang="en-GB" sz="1300" dirty="0"/>
              <a:t> </a:t>
            </a:r>
          </a:p>
          <a:p>
            <a:r>
              <a:rPr lang="en-GB" sz="1300" b="1" i="1" dirty="0"/>
              <a:t>The Coronavirus (Convid19) Pandemic</a:t>
            </a:r>
            <a:r>
              <a:rPr lang="en-GB" sz="1300" dirty="0"/>
              <a:t>  </a:t>
            </a:r>
          </a:p>
          <a:p>
            <a:r>
              <a:rPr lang="en-GB" sz="1300" dirty="0"/>
              <a:t>This has impacted massively on our club with no training or competitions since the middle of March.  </a:t>
            </a:r>
          </a:p>
          <a:p>
            <a:r>
              <a:rPr lang="en-GB" sz="1300" dirty="0"/>
              <a:t>However, we are looking to get up-and-running again on a limited basis from the 2nd August. </a:t>
            </a:r>
          </a:p>
          <a:p>
            <a:r>
              <a:rPr lang="en-GB" sz="1300" dirty="0"/>
              <a:t>Loss of continuity and momentum is always detrimental but it has been the same for all swimming </a:t>
            </a:r>
          </a:p>
          <a:p>
            <a:r>
              <a:rPr lang="en-GB" sz="1300" dirty="0"/>
              <a:t>clubs in the UK and around the world.  Corby Amateur Swimming Club is planning to continue to be </a:t>
            </a:r>
          </a:p>
          <a:p>
            <a:r>
              <a:rPr lang="en-GB" sz="1300" dirty="0"/>
              <a:t>very successful swimming club - the best it has ever been.  </a:t>
            </a:r>
          </a:p>
          <a:p>
            <a:r>
              <a:rPr lang="en-GB" sz="1300" b="1" i="1" dirty="0"/>
              <a:t>Our Swimmers' Achievements over the past year</a:t>
            </a:r>
            <a:r>
              <a:rPr lang="en-GB" sz="1300" dirty="0"/>
              <a:t> </a:t>
            </a:r>
          </a:p>
          <a:p>
            <a:r>
              <a:rPr lang="en-GB" sz="1300" dirty="0"/>
              <a:t>These include another good performance in the Leicester Autumn League and many great </a:t>
            </a:r>
          </a:p>
          <a:p>
            <a:r>
              <a:rPr lang="en-GB" sz="1300" dirty="0"/>
              <a:t>achievements in the County Championships before everything stopped. </a:t>
            </a:r>
          </a:p>
          <a:p>
            <a:r>
              <a:rPr lang="en-GB" sz="1300" b="1" i="1" dirty="0"/>
              <a:t>Our Open Meet</a:t>
            </a:r>
            <a:r>
              <a:rPr lang="en-GB" sz="1300" dirty="0"/>
              <a:t>  </a:t>
            </a:r>
          </a:p>
          <a:p>
            <a:r>
              <a:rPr lang="en-GB" sz="1300" dirty="0"/>
              <a:t>Our Open Meet planned for Saturday 21st and Sunday 22nd March had to be cancelled on Monday </a:t>
            </a:r>
          </a:p>
          <a:p>
            <a:r>
              <a:rPr lang="en-GB" sz="1300" dirty="0"/>
              <a:t>16th March as the seriousness of the pandemic became clear and it will not be possible to run our </a:t>
            </a:r>
          </a:p>
          <a:p>
            <a:r>
              <a:rPr lang="en-GB" sz="1300" dirty="0"/>
              <a:t>October Open Meet either so it looks like the County Championships in January and February 2021 </a:t>
            </a:r>
          </a:p>
          <a:p>
            <a:r>
              <a:rPr lang="en-GB" sz="1300" dirty="0"/>
              <a:t>will be our next serious competition - if indeed those championships are able to take place.    </a:t>
            </a:r>
          </a:p>
          <a:p>
            <a:r>
              <a:rPr lang="en-GB" sz="1300" b="1" i="1" dirty="0"/>
              <a:t>Some Tips for our Swimmers</a:t>
            </a:r>
            <a:r>
              <a:rPr lang="en-GB" sz="1300" dirty="0"/>
              <a:t> </a:t>
            </a:r>
          </a:p>
          <a:p>
            <a:r>
              <a:rPr lang="en-GB" sz="1300" dirty="0"/>
              <a:t>Firstly, as always, I urge all swimmers to train hard and often and to develop good fitness, good </a:t>
            </a:r>
          </a:p>
          <a:p>
            <a:r>
              <a:rPr lang="en-GB" sz="1300" dirty="0"/>
              <a:t>technique and the will to win so that you all do the best you can at whatever level you swim at. </a:t>
            </a:r>
          </a:p>
          <a:p>
            <a:r>
              <a:rPr lang="en-GB" sz="1300" dirty="0"/>
              <a:t>Secondly,  I will just remind you all that because margins are so tight in major competitions - a few </a:t>
            </a:r>
          </a:p>
          <a:p>
            <a:r>
              <a:rPr lang="en-GB" sz="1300" dirty="0"/>
              <a:t>hundredths of a second can sometimes make a big difference - you need to do the perfect start, the </a:t>
            </a:r>
          </a:p>
          <a:p>
            <a:r>
              <a:rPr lang="en-GB" sz="1300" dirty="0"/>
              <a:t>perfect stroke, the perfect turn or turns and the perfect finish - i.e. the perfect swim.  Easier said </a:t>
            </a:r>
          </a:p>
          <a:p>
            <a:r>
              <a:rPr lang="en-GB" sz="1300" dirty="0"/>
              <a:t>than done, I know!  </a:t>
            </a:r>
          </a:p>
          <a:p>
            <a:r>
              <a:rPr lang="en-GB" sz="1300" b="1" i="1" dirty="0"/>
              <a:t>The role of Swimmers' Parents</a:t>
            </a:r>
            <a:r>
              <a:rPr lang="en-GB" sz="1300" dirty="0"/>
              <a:t> </a:t>
            </a:r>
          </a:p>
          <a:p>
            <a:r>
              <a:rPr lang="en-GB" sz="1300" dirty="0"/>
              <a:t>It is not just the swimmers who are very important - so are the parents.  We currently have 4 </a:t>
            </a:r>
          </a:p>
          <a:p>
            <a:r>
              <a:rPr lang="en-GB" sz="1300" dirty="0"/>
              <a:t>Referees, 5 Starters, 11 Judges Level Two, 9 Judges Level One and 8 Timekeepers, i.e. 37 Pool-side </a:t>
            </a:r>
          </a:p>
          <a:p>
            <a:r>
              <a:rPr lang="en-GB" sz="1300" dirty="0"/>
              <a:t>Officials in all.  I will be looking to upgrade as many of these people as possible and also find and </a:t>
            </a:r>
          </a:p>
          <a:p>
            <a:r>
              <a:rPr lang="en-GB" sz="1300" dirty="0"/>
              <a:t>train some new Timekeepers and Judges Level One in the coming year. </a:t>
            </a:r>
          </a:p>
          <a:p>
            <a:r>
              <a:rPr lang="en-GB" sz="1300" b="1" i="1" dirty="0"/>
              <a:t>The running of the Club</a:t>
            </a:r>
            <a:r>
              <a:rPr lang="en-GB" sz="1300" dirty="0"/>
              <a:t> </a:t>
            </a:r>
          </a:p>
          <a:p>
            <a:r>
              <a:rPr lang="en-GB" sz="1300" dirty="0"/>
              <a:t>The work in running a swimming club is the equivalent of running a small-to medium-sized business </a:t>
            </a:r>
          </a:p>
          <a:p>
            <a:r>
              <a:rPr lang="en-GB" sz="1300" dirty="0"/>
              <a:t>and I ask all swimmers and their parents to appreciate this and the parents to help in whatever way </a:t>
            </a:r>
          </a:p>
          <a:p>
            <a:r>
              <a:rPr lang="en-GB" sz="1300" dirty="0"/>
              <a:t>they can.  Running a swimming club is like life itself - a process of constant renewal.    </a:t>
            </a:r>
          </a:p>
          <a:p>
            <a:r>
              <a:rPr lang="en-GB" sz="1300" dirty="0"/>
              <a:t>Howard Wilkinson </a:t>
            </a:r>
          </a:p>
          <a:p>
            <a:r>
              <a:rPr lang="en-GB" sz="1300" dirty="0"/>
              <a:t>President, Referee and Trainer of Pool-side Officials, Corby Amateur Swimming Club, 30th July 2020 </a:t>
            </a:r>
          </a:p>
          <a:p>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13</a:t>
            </a:fld>
            <a:endParaRPr lang="en-GB"/>
          </a:p>
        </p:txBody>
      </p:sp>
    </p:spTree>
    <p:extLst>
      <p:ext uri="{BB962C8B-B14F-4D97-AF65-F5344CB8AC3E}">
        <p14:creationId xmlns:p14="http://schemas.microsoft.com/office/powerpoint/2010/main" val="310885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128 days since we were forced</a:t>
            </a:r>
            <a:r>
              <a:rPr lang="en-GB" baseline="0" dirty="0"/>
              <a:t> to close, we wish to welcome you back</a:t>
            </a:r>
            <a:endParaRPr lang="en-GB" dirty="0"/>
          </a:p>
        </p:txBody>
      </p:sp>
      <p:sp>
        <p:nvSpPr>
          <p:cNvPr id="4" name="Slide Number Placeholder 3"/>
          <p:cNvSpPr>
            <a:spLocks noGrp="1"/>
          </p:cNvSpPr>
          <p:nvPr>
            <p:ph type="sldNum" sz="quarter" idx="10"/>
          </p:nvPr>
        </p:nvSpPr>
        <p:spPr/>
        <p:txBody>
          <a:bodyPr/>
          <a:lstStyle/>
          <a:p>
            <a:fld id="{611AF13F-72E3-4142-A378-49914B9DE01F}" type="slidenum">
              <a:rPr lang="en-GB" smtClean="0"/>
              <a:t>24</a:t>
            </a:fld>
            <a:endParaRPr lang="en-GB"/>
          </a:p>
        </p:txBody>
      </p:sp>
    </p:spTree>
    <p:extLst>
      <p:ext uri="{BB962C8B-B14F-4D97-AF65-F5344CB8AC3E}">
        <p14:creationId xmlns:p14="http://schemas.microsoft.com/office/powerpoint/2010/main" val="63549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7/30/2020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7/30/2020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7/30/2020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7/30/2020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7/30/2020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DFC04F-E6FB-46F2-9C5E-9A36BEAA7730}"/>
              </a:ext>
            </a:extLst>
          </p:cNvPr>
          <p:cNvPicPr>
            <a:picLocks noChangeAspect="1"/>
          </p:cNvPicPr>
          <p:nvPr/>
        </p:nvPicPr>
        <p:blipFill rotWithShape="1">
          <a:blip r:embed="rId2"/>
          <a:srcRect l="12920" t="14673" r="9820" b="20221"/>
          <a:stretch/>
        </p:blipFill>
        <p:spPr>
          <a:xfrm>
            <a:off x="-1" y="0"/>
            <a:ext cx="12192001" cy="6858000"/>
          </a:xfrm>
          <a:prstGeom prst="rect">
            <a:avLst/>
          </a:prstGeom>
          <a:noFill/>
          <a:ln>
            <a:noFill/>
          </a:ln>
        </p:spPr>
      </p:pic>
      <p:sp>
        <p:nvSpPr>
          <p:cNvPr id="82" name="Rectangle 81">
            <a:extLst>
              <a:ext uri="{FF2B5EF4-FFF2-40B4-BE49-F238E27FC236}">
                <a16:creationId xmlns:a16="http://schemas.microsoft.com/office/drawing/2014/main" id="{2644B391-9BFE-445C-A9EC-F544BB85F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Corby Swimming Club</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2020 AGM -30 July 2020</a:t>
            </a:r>
          </a:p>
        </p:txBody>
      </p:sp>
      <p:pic>
        <p:nvPicPr>
          <p:cNvPr id="9" name="Picture 2" descr="Home - Corby Amateur Swimming Club">
            <a:extLst>
              <a:ext uri="{FF2B5EF4-FFF2-40B4-BE49-F238E27FC236}">
                <a16:creationId xmlns:a16="http://schemas.microsoft.com/office/drawing/2014/main" id="{7DE8F405-AE50-4B52-A501-E390242B8B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8506" y="2331574"/>
            <a:ext cx="4663440" cy="21335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2433320"/>
            <a:ext cx="10058400" cy="2735580"/>
          </a:xfrm>
        </p:spPr>
        <p:txBody>
          <a:bodyPr/>
          <a:lstStyle/>
          <a:p>
            <a:endParaRPr lang="en-GB" sz="1600" dirty="0"/>
          </a:p>
          <a:p>
            <a:endParaRPr lang="en-GB" sz="1600" b="1" i="1" dirty="0"/>
          </a:p>
          <a:p>
            <a:endParaRPr lang="en-GB" sz="1600" dirty="0"/>
          </a:p>
          <a:p>
            <a:endParaRPr lang="en-GB" dirty="0"/>
          </a:p>
        </p:txBody>
      </p:sp>
      <p:sp>
        <p:nvSpPr>
          <p:cNvPr id="4" name="Title 3"/>
          <p:cNvSpPr>
            <a:spLocks noGrp="1"/>
          </p:cNvSpPr>
          <p:nvPr>
            <p:ph type="title"/>
          </p:nvPr>
        </p:nvSpPr>
        <p:spPr/>
        <p:txBody>
          <a:bodyPr/>
          <a:lstStyle/>
          <a:p>
            <a:r>
              <a:rPr lang="en-GB" dirty="0"/>
              <a:t>President’s Welcome Message</a:t>
            </a:r>
          </a:p>
        </p:txBody>
      </p:sp>
      <p:sp>
        <p:nvSpPr>
          <p:cNvPr id="2" name="Rectangle 1"/>
          <p:cNvSpPr/>
          <p:nvPr/>
        </p:nvSpPr>
        <p:spPr>
          <a:xfrm>
            <a:off x="450850" y="2143750"/>
            <a:ext cx="11290300" cy="3139321"/>
          </a:xfrm>
          <a:prstGeom prst="rect">
            <a:avLst/>
          </a:prstGeom>
        </p:spPr>
        <p:txBody>
          <a:bodyPr wrap="square">
            <a:spAutoFit/>
          </a:bodyPr>
          <a:lstStyle/>
          <a:p>
            <a:r>
              <a:rPr lang="en-GB" b="1" i="1" dirty="0"/>
              <a:t>The Coronavirus (</a:t>
            </a:r>
            <a:r>
              <a:rPr lang="en-GB" b="1" i="1" dirty="0" smtClean="0"/>
              <a:t>Covid19</a:t>
            </a:r>
            <a:r>
              <a:rPr lang="en-GB" b="1" i="1" dirty="0"/>
              <a:t>) Pandemic</a:t>
            </a:r>
            <a:r>
              <a:rPr lang="en-GB" dirty="0"/>
              <a:t>  </a:t>
            </a:r>
          </a:p>
          <a:p>
            <a:r>
              <a:rPr lang="en-GB" dirty="0"/>
              <a:t>This has impacted massively on our club with no training or competitions since the middle of March.  </a:t>
            </a:r>
          </a:p>
          <a:p>
            <a:r>
              <a:rPr lang="en-GB" dirty="0"/>
              <a:t>However, we are looking to get up-and-running again on a limited basis from the 2nd August. </a:t>
            </a:r>
          </a:p>
          <a:p>
            <a:r>
              <a:rPr lang="en-GB" dirty="0"/>
              <a:t>Loss of continuity and momentum is always detrimental but it has been the same for all swimming </a:t>
            </a:r>
          </a:p>
          <a:p>
            <a:r>
              <a:rPr lang="en-GB" dirty="0"/>
              <a:t>clubs in the UK and around the world.  Corby Amateur Swimming Club is planning to continue to be </a:t>
            </a:r>
          </a:p>
          <a:p>
            <a:r>
              <a:rPr lang="en-GB" dirty="0"/>
              <a:t>very successful swimming club - the best it has ever been.  </a:t>
            </a:r>
          </a:p>
          <a:p>
            <a:endParaRPr lang="en-GB" dirty="0"/>
          </a:p>
          <a:p>
            <a:r>
              <a:rPr lang="en-GB" b="1" i="1" dirty="0"/>
              <a:t>Our Swimmers' Achievements over the past year</a:t>
            </a:r>
            <a:r>
              <a:rPr lang="en-GB" dirty="0"/>
              <a:t> </a:t>
            </a:r>
          </a:p>
          <a:p>
            <a:r>
              <a:rPr lang="en-GB" dirty="0"/>
              <a:t>These include another good performance in the Leicester Autumn League and many great </a:t>
            </a:r>
          </a:p>
          <a:p>
            <a:r>
              <a:rPr lang="en-GB" dirty="0"/>
              <a:t>achievements in the County Championships before everything stopped. </a:t>
            </a:r>
          </a:p>
        </p:txBody>
      </p:sp>
    </p:spTree>
    <p:extLst>
      <p:ext uri="{BB962C8B-B14F-4D97-AF65-F5344CB8AC3E}">
        <p14:creationId xmlns:p14="http://schemas.microsoft.com/office/powerpoint/2010/main" val="173761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2433320"/>
            <a:ext cx="10058400" cy="2735580"/>
          </a:xfrm>
        </p:spPr>
        <p:txBody>
          <a:bodyPr/>
          <a:lstStyle/>
          <a:p>
            <a:endParaRPr lang="en-GB" sz="1600" dirty="0"/>
          </a:p>
          <a:p>
            <a:endParaRPr lang="en-GB" sz="1600" b="1" i="1" dirty="0"/>
          </a:p>
          <a:p>
            <a:endParaRPr lang="en-GB" sz="1600" dirty="0"/>
          </a:p>
          <a:p>
            <a:endParaRPr lang="en-GB" dirty="0"/>
          </a:p>
        </p:txBody>
      </p:sp>
      <p:sp>
        <p:nvSpPr>
          <p:cNvPr id="4" name="Title 3"/>
          <p:cNvSpPr>
            <a:spLocks noGrp="1"/>
          </p:cNvSpPr>
          <p:nvPr>
            <p:ph type="title"/>
          </p:nvPr>
        </p:nvSpPr>
        <p:spPr/>
        <p:txBody>
          <a:bodyPr/>
          <a:lstStyle/>
          <a:p>
            <a:r>
              <a:rPr lang="en-GB" dirty="0"/>
              <a:t>President’s Welcome Message</a:t>
            </a:r>
          </a:p>
        </p:txBody>
      </p:sp>
      <p:sp>
        <p:nvSpPr>
          <p:cNvPr id="2" name="Rectangle 1"/>
          <p:cNvSpPr/>
          <p:nvPr/>
        </p:nvSpPr>
        <p:spPr>
          <a:xfrm>
            <a:off x="444500" y="2092950"/>
            <a:ext cx="11417300" cy="3970318"/>
          </a:xfrm>
          <a:prstGeom prst="rect">
            <a:avLst/>
          </a:prstGeom>
        </p:spPr>
        <p:txBody>
          <a:bodyPr wrap="square">
            <a:spAutoFit/>
          </a:bodyPr>
          <a:lstStyle/>
          <a:p>
            <a:r>
              <a:rPr lang="en-GB" b="1" i="1" dirty="0"/>
              <a:t>Our Open Meet</a:t>
            </a:r>
            <a:r>
              <a:rPr lang="en-GB" dirty="0"/>
              <a:t>  </a:t>
            </a:r>
          </a:p>
          <a:p>
            <a:r>
              <a:rPr lang="en-GB" dirty="0"/>
              <a:t>Our Open Meet planned for Saturday 21st and Sunday 22nd March had to be cancelled on Monday</a:t>
            </a:r>
          </a:p>
          <a:p>
            <a:r>
              <a:rPr lang="en-GB" dirty="0"/>
              <a:t>16th March as the seriousness of the pandemic became clear and it will not be possible to run our </a:t>
            </a:r>
          </a:p>
          <a:p>
            <a:r>
              <a:rPr lang="en-GB" dirty="0"/>
              <a:t>October Open Meet either so it looks like the County Championships in January and February 2021 </a:t>
            </a:r>
          </a:p>
          <a:p>
            <a:r>
              <a:rPr lang="en-GB" dirty="0"/>
              <a:t>will be our next serious competition - if indeed those championships are able to take place.    </a:t>
            </a:r>
          </a:p>
          <a:p>
            <a:endParaRPr lang="en-GB" dirty="0"/>
          </a:p>
          <a:p>
            <a:r>
              <a:rPr lang="en-GB" b="1" i="1" dirty="0"/>
              <a:t>Some Tips for our Swimmers</a:t>
            </a:r>
            <a:r>
              <a:rPr lang="en-GB" dirty="0"/>
              <a:t> </a:t>
            </a:r>
          </a:p>
          <a:p>
            <a:r>
              <a:rPr lang="en-GB" dirty="0"/>
              <a:t>Firstly, as always, I urge all swimmers to train hard and often and to develop good fitness, good </a:t>
            </a:r>
          </a:p>
          <a:p>
            <a:r>
              <a:rPr lang="en-GB" dirty="0"/>
              <a:t>technique and the will to win so that you all do the best you can at whatever level you swim at. </a:t>
            </a:r>
          </a:p>
          <a:p>
            <a:r>
              <a:rPr lang="en-GB" dirty="0"/>
              <a:t>Secondly,  I will just remind you all that because margins are so tight in major competitions - a few </a:t>
            </a:r>
          </a:p>
          <a:p>
            <a:r>
              <a:rPr lang="en-GB" dirty="0"/>
              <a:t>hundredths of a second can sometimes make a big difference - you need to do the perfect start, the </a:t>
            </a:r>
          </a:p>
          <a:p>
            <a:r>
              <a:rPr lang="en-GB" dirty="0"/>
              <a:t>perfect stroke, the perfect turn or turns and the perfect finish - i.e. the perfect swim.  Easier said </a:t>
            </a:r>
          </a:p>
          <a:p>
            <a:r>
              <a:rPr lang="en-GB" dirty="0"/>
              <a:t>than done, I know!  </a:t>
            </a:r>
          </a:p>
        </p:txBody>
      </p:sp>
    </p:spTree>
    <p:extLst>
      <p:ext uri="{BB962C8B-B14F-4D97-AF65-F5344CB8AC3E}">
        <p14:creationId xmlns:p14="http://schemas.microsoft.com/office/powerpoint/2010/main" val="358337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2433320"/>
            <a:ext cx="10058400" cy="2735580"/>
          </a:xfrm>
        </p:spPr>
        <p:txBody>
          <a:bodyPr/>
          <a:lstStyle/>
          <a:p>
            <a:endParaRPr lang="en-GB" sz="1600" dirty="0"/>
          </a:p>
          <a:p>
            <a:endParaRPr lang="en-GB" sz="1600" b="1" i="1" dirty="0"/>
          </a:p>
          <a:p>
            <a:endParaRPr lang="en-GB" sz="1600" dirty="0"/>
          </a:p>
          <a:p>
            <a:endParaRPr lang="en-GB" dirty="0"/>
          </a:p>
        </p:txBody>
      </p:sp>
      <p:sp>
        <p:nvSpPr>
          <p:cNvPr id="4" name="Title 3"/>
          <p:cNvSpPr>
            <a:spLocks noGrp="1"/>
          </p:cNvSpPr>
          <p:nvPr>
            <p:ph type="title"/>
          </p:nvPr>
        </p:nvSpPr>
        <p:spPr/>
        <p:txBody>
          <a:bodyPr/>
          <a:lstStyle/>
          <a:p>
            <a:r>
              <a:rPr lang="en-GB" dirty="0"/>
              <a:t>President’s Welcome Message</a:t>
            </a:r>
          </a:p>
        </p:txBody>
      </p:sp>
      <p:sp>
        <p:nvSpPr>
          <p:cNvPr id="2" name="Rectangle 1"/>
          <p:cNvSpPr/>
          <p:nvPr/>
        </p:nvSpPr>
        <p:spPr>
          <a:xfrm>
            <a:off x="457200" y="2092950"/>
            <a:ext cx="11430000" cy="3416320"/>
          </a:xfrm>
          <a:prstGeom prst="rect">
            <a:avLst/>
          </a:prstGeom>
        </p:spPr>
        <p:txBody>
          <a:bodyPr wrap="square">
            <a:spAutoFit/>
          </a:bodyPr>
          <a:lstStyle/>
          <a:p>
            <a:r>
              <a:rPr lang="en-GB" b="1" i="1" dirty="0"/>
              <a:t>The role of Swimmers' Parents</a:t>
            </a:r>
            <a:r>
              <a:rPr lang="en-GB" dirty="0"/>
              <a:t> </a:t>
            </a:r>
          </a:p>
          <a:p>
            <a:r>
              <a:rPr lang="en-GB" dirty="0"/>
              <a:t>It is not just the swimmers who are very important - so are the parents.  We currently have 4 </a:t>
            </a:r>
          </a:p>
          <a:p>
            <a:r>
              <a:rPr lang="en-GB" dirty="0"/>
              <a:t>Referees, 5 Starters, 11 Judges Level Two, 9 Judges Level One and 8 Timekeepers, i.e. 37 Pool-side </a:t>
            </a:r>
          </a:p>
          <a:p>
            <a:r>
              <a:rPr lang="en-GB" dirty="0"/>
              <a:t>Officials in all.  I will be looking to upgrade as many of these people as possible and also find and </a:t>
            </a:r>
          </a:p>
          <a:p>
            <a:r>
              <a:rPr lang="en-GB" dirty="0"/>
              <a:t>train some new Timekeepers and Judges Level One in the coming year. </a:t>
            </a:r>
          </a:p>
          <a:p>
            <a:endParaRPr lang="en-GB" dirty="0"/>
          </a:p>
          <a:p>
            <a:r>
              <a:rPr lang="en-GB" b="1" i="1" dirty="0"/>
              <a:t>The running of the Club</a:t>
            </a:r>
            <a:r>
              <a:rPr lang="en-GB" dirty="0"/>
              <a:t> </a:t>
            </a:r>
          </a:p>
          <a:p>
            <a:r>
              <a:rPr lang="en-GB" dirty="0"/>
              <a:t>The work in running a swimming club is the equivalent of running a small-to medium-sized business </a:t>
            </a:r>
          </a:p>
          <a:p>
            <a:r>
              <a:rPr lang="en-GB" dirty="0"/>
              <a:t>and I ask all swimmers and their parents to appreciate this and the parents to help in whatever way </a:t>
            </a:r>
          </a:p>
          <a:p>
            <a:r>
              <a:rPr lang="en-GB" dirty="0"/>
              <a:t>they can.  Running a swimming club is like life itself - a process of constant renewal.    </a:t>
            </a:r>
          </a:p>
          <a:p>
            <a:r>
              <a:rPr lang="en-GB" dirty="0"/>
              <a:t>Howard Wilkinson </a:t>
            </a:r>
          </a:p>
          <a:p>
            <a:r>
              <a:rPr lang="en-GB" dirty="0"/>
              <a:t>President, Referee and Trainer of Pool-side Officials, Corby Amateur Swimming Club, 30th July 2020 </a:t>
            </a:r>
          </a:p>
        </p:txBody>
      </p:sp>
    </p:spTree>
    <p:extLst>
      <p:ext uri="{BB962C8B-B14F-4D97-AF65-F5344CB8AC3E}">
        <p14:creationId xmlns:p14="http://schemas.microsoft.com/office/powerpoint/2010/main" val="368358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2433320"/>
            <a:ext cx="10058400" cy="2735580"/>
          </a:xfrm>
        </p:spPr>
        <p:txBody>
          <a:bodyPr/>
          <a:lstStyle/>
          <a:p>
            <a:endParaRPr lang="en-GB" sz="1600" dirty="0"/>
          </a:p>
          <a:p>
            <a:endParaRPr lang="en-GB" sz="1600" b="1" i="1" dirty="0"/>
          </a:p>
          <a:p>
            <a:endParaRPr lang="en-GB" sz="1600" dirty="0"/>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47" y="977815"/>
            <a:ext cx="4877553" cy="487755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092" r="7026"/>
          <a:stretch/>
        </p:blipFill>
        <p:spPr>
          <a:xfrm>
            <a:off x="6230101" y="1025564"/>
            <a:ext cx="4999373" cy="4829804"/>
          </a:xfrm>
          <a:prstGeom prst="rect">
            <a:avLst/>
          </a:prstGeom>
        </p:spPr>
      </p:pic>
    </p:spTree>
    <p:extLst>
      <p:ext uri="{BB962C8B-B14F-4D97-AF65-F5344CB8AC3E}">
        <p14:creationId xmlns:p14="http://schemas.microsoft.com/office/powerpoint/2010/main" val="389237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6FE28-CE6F-4E27-BA6D-310534C73679}"/>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Treasurer’s Report</a:t>
            </a:r>
          </a:p>
        </p:txBody>
      </p:sp>
    </p:spTree>
    <p:extLst>
      <p:ext uri="{BB962C8B-B14F-4D97-AF65-F5344CB8AC3E}">
        <p14:creationId xmlns:p14="http://schemas.microsoft.com/office/powerpoint/2010/main" val="1994489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Treasurer’s Report for Corby Amateur Swimming Club AGM </a:t>
            </a:r>
          </a:p>
        </p:txBody>
      </p:sp>
      <p:sp>
        <p:nvSpPr>
          <p:cNvPr id="3" name="Content Placeholder 2"/>
          <p:cNvSpPr>
            <a:spLocks noGrp="1"/>
          </p:cNvSpPr>
          <p:nvPr>
            <p:ph idx="1"/>
          </p:nvPr>
        </p:nvSpPr>
        <p:spPr>
          <a:xfrm>
            <a:off x="662609" y="2014194"/>
            <a:ext cx="10866781" cy="4112286"/>
          </a:xfrm>
        </p:spPr>
        <p:txBody>
          <a:bodyPr>
            <a:normAutofit fontScale="85000" lnSpcReduction="10000"/>
          </a:bodyPr>
          <a:lstStyle/>
          <a:p>
            <a:pPr>
              <a:lnSpc>
                <a:spcPct val="115000"/>
              </a:lnSpc>
              <a:spcAft>
                <a:spcPts val="1000"/>
              </a:spcAft>
            </a:pPr>
            <a:r>
              <a:rPr lang="en-GB" sz="1800" dirty="0">
                <a:effectLst/>
                <a:ea typeface="Calibri" panose="020F0502020204030204" pitchFamily="34" charset="0"/>
                <a:cs typeface="Times New Roman" panose="02020603050405020304" pitchFamily="18" charset="0"/>
              </a:rPr>
              <a:t>CASC’s year end is 30th September and therefore this report focuses only on the results for the year ended 30th September 2019. The club continues to enjoy sound financial performance</a:t>
            </a:r>
            <a:r>
              <a:rPr lang="en-GB" sz="1800" dirty="0" smtClean="0">
                <a:effectLst/>
                <a:ea typeface="Calibri" panose="020F0502020204030204" pitchFamily="34" charset="0"/>
                <a:cs typeface="Times New Roman" panose="02020603050405020304" pitchFamily="18" charset="0"/>
              </a:rPr>
              <a:t>. (Covid-19 will effect next years accounts accordingly)</a:t>
            </a: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ea typeface="Calibri" panose="020F0502020204030204" pitchFamily="34" charset="0"/>
                <a:cs typeface="Times New Roman" panose="02020603050405020304" pitchFamily="18" charset="0"/>
              </a:rPr>
              <a:t>After a strong 2018 driven by significant increases in membership, 2019 has seen a continuation of this positive trend with membership increases offsetting a small downside in gala revenue.  Overall revenue increased by £14,681. However, there have  been significant increases in pool hire costs to cope with the expansion of the club. We now use both Corby and Uppingham for training and have incurred above inflation increases in hire rates. Coaching costs have also increased in line with increased pool time. The club paid it’s corporation tax due at £3,917. As such, overall expenses have increased by £28,568 and the club retained a small surplus of £4,353. </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The club has maintained its cash reserves and retains sufficient cash to continue as a going concern for the foreseeable future.</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The club has invested over £5,700 in new equipment in the year including a new sign for our home pool. The club has also continued to invest in coaching and will continue to do so in the future.  </a:t>
            </a:r>
            <a:r>
              <a:rPr lang="en-GB" sz="1800" dirty="0" smtClean="0">
                <a:effectLst/>
                <a:ea typeface="Calibri" panose="020F0502020204030204" pitchFamily="34" charset="0"/>
                <a:cs typeface="Times New Roman" panose="02020603050405020304" pitchFamily="18" charset="0"/>
              </a:rPr>
              <a:t> </a:t>
            </a:r>
            <a:endParaRPr lang="en-GB"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9219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6FE28-CE6F-4E27-BA6D-310534C73679}"/>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GALA &amp; FIXTURES Report</a:t>
            </a:r>
          </a:p>
        </p:txBody>
      </p:sp>
    </p:spTree>
    <p:extLst>
      <p:ext uri="{BB962C8B-B14F-4D97-AF65-F5344CB8AC3E}">
        <p14:creationId xmlns:p14="http://schemas.microsoft.com/office/powerpoint/2010/main" val="3816309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 to 23</a:t>
            </a:r>
            <a:r>
              <a:rPr lang="en-GB" baseline="30000" dirty="0"/>
              <a:t>rd</a:t>
            </a:r>
            <a:r>
              <a:rPr lang="en-GB" dirty="0"/>
              <a:t> March</a:t>
            </a:r>
          </a:p>
        </p:txBody>
      </p:sp>
      <p:sp>
        <p:nvSpPr>
          <p:cNvPr id="3" name="Content Placeholder 2"/>
          <p:cNvSpPr>
            <a:spLocks noGrp="1"/>
          </p:cNvSpPr>
          <p:nvPr>
            <p:ph idx="1"/>
          </p:nvPr>
        </p:nvSpPr>
        <p:spPr/>
        <p:txBody>
          <a:bodyPr>
            <a:normAutofit fontScale="92500" lnSpcReduction="20000"/>
          </a:bodyPr>
          <a:lstStyle/>
          <a:p>
            <a:r>
              <a:rPr lang="en-GB" dirty="0"/>
              <a:t>Very different season to previous years and here we are with On-line Meetings and AGM</a:t>
            </a:r>
          </a:p>
          <a:p>
            <a:r>
              <a:rPr lang="en-GB" dirty="0"/>
              <a:t>Competed in the normal Open meets, Regionals, Nationals, league galas, Club Championships along with County galas and championships although restricted</a:t>
            </a:r>
          </a:p>
          <a:p>
            <a:r>
              <a:rPr lang="en-GB" dirty="0"/>
              <a:t>Ran only 8 galas this season along with assisting at the County Championships and the County Short Course</a:t>
            </a:r>
          </a:p>
          <a:p>
            <a:pPr marL="0" indent="0">
              <a:buNone/>
            </a:pPr>
            <a:r>
              <a:rPr lang="en-GB" b="1" u="sng" dirty="0"/>
              <a:t>Club Championships / Development Galas</a:t>
            </a:r>
          </a:p>
          <a:p>
            <a:r>
              <a:rPr lang="en-GB" dirty="0"/>
              <a:t>Continued to hold joint events with Nene Valley swimming club - This helps both clubs as resources can be pooled and also helps reduce gala entry fees as we can now fill an entire Saturday night session. </a:t>
            </a:r>
          </a:p>
          <a:p>
            <a:r>
              <a:rPr lang="en-GB" dirty="0"/>
              <a:t>Club Championships for 100m 200/400m and 800/1500m held in the last quarter of 2019. No 50m championships</a:t>
            </a:r>
          </a:p>
          <a:p>
            <a:r>
              <a:rPr lang="en-GB" dirty="0"/>
              <a:t>Two Development galas held – Round 2 was the last event before the lockdown. Certificates for swimmers still to be issued. These will be done as we get back to training</a:t>
            </a:r>
          </a:p>
          <a:p>
            <a:pPr marL="0" indent="0">
              <a:buNone/>
            </a:pPr>
            <a:r>
              <a:rPr lang="en-GB" b="1" u="sng" dirty="0"/>
              <a:t>CASC October Open Meet</a:t>
            </a:r>
          </a:p>
          <a:p>
            <a:r>
              <a:rPr lang="en-GB" dirty="0"/>
              <a:t>Our 1 Day long course event on October 5</a:t>
            </a:r>
            <a:r>
              <a:rPr lang="en-GB" baseline="30000" dirty="0"/>
              <a:t>th</a:t>
            </a:r>
            <a:r>
              <a:rPr lang="en-GB" dirty="0"/>
              <a:t>. This was our fifth 1 day open meet consisting of 50m, 100m &amp; 200IM events</a:t>
            </a:r>
          </a:p>
          <a:p>
            <a:r>
              <a:rPr lang="en-GB" dirty="0"/>
              <a:t>Another successful meet with many clubs enquiring about the next one</a:t>
            </a:r>
          </a:p>
        </p:txBody>
      </p:sp>
    </p:spTree>
    <p:extLst>
      <p:ext uri="{BB962C8B-B14F-4D97-AF65-F5344CB8AC3E}">
        <p14:creationId xmlns:p14="http://schemas.microsoft.com/office/powerpoint/2010/main" val="2900664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 to 23</a:t>
            </a:r>
            <a:r>
              <a:rPr lang="en-GB" baseline="30000" dirty="0"/>
              <a:t>rd</a:t>
            </a:r>
            <a:r>
              <a:rPr lang="en-GB" dirty="0"/>
              <a:t> March – Cont’d</a:t>
            </a:r>
          </a:p>
        </p:txBody>
      </p:sp>
      <p:sp>
        <p:nvSpPr>
          <p:cNvPr id="3" name="Content Placeholder 2"/>
          <p:cNvSpPr>
            <a:spLocks noGrp="1"/>
          </p:cNvSpPr>
          <p:nvPr>
            <p:ph idx="1"/>
          </p:nvPr>
        </p:nvSpPr>
        <p:spPr/>
        <p:txBody>
          <a:bodyPr>
            <a:normAutofit lnSpcReduction="10000"/>
          </a:bodyPr>
          <a:lstStyle/>
          <a:p>
            <a:pPr marL="0" indent="0">
              <a:buNone/>
            </a:pPr>
            <a:r>
              <a:rPr lang="en-GB" b="1" u="sng" dirty="0"/>
              <a:t>League galas</a:t>
            </a:r>
          </a:p>
          <a:p>
            <a:r>
              <a:rPr lang="en-GB" dirty="0"/>
              <a:t>Planned to enter two leagues during this season, the Leicester Autumn League &amp; the Leicester Diddy League</a:t>
            </a:r>
          </a:p>
          <a:p>
            <a:r>
              <a:rPr lang="en-GB" dirty="0"/>
              <a:t>Only the Autumn league ran and we competed in the final finishing third on the night and third in the league overall out of 27 teams. Beaten by Nuneaton in first place and Rushden in second place</a:t>
            </a:r>
          </a:p>
          <a:p>
            <a:r>
              <a:rPr lang="en-GB" dirty="0"/>
              <a:t>In 2018 we finished in second place</a:t>
            </a:r>
          </a:p>
          <a:p>
            <a:pPr marL="0" indent="0">
              <a:buNone/>
            </a:pPr>
            <a:r>
              <a:rPr lang="en-GB" b="1" u="sng" dirty="0"/>
              <a:t>County Galas / Championships</a:t>
            </a:r>
          </a:p>
          <a:p>
            <a:r>
              <a:rPr lang="en-GB" dirty="0"/>
              <a:t>Four county galas held per year. Short Course, Wilkinson Sword, Sadie Murray &amp; Presentation gala</a:t>
            </a:r>
          </a:p>
          <a:p>
            <a:r>
              <a:rPr lang="en-GB" dirty="0"/>
              <a:t>Only the short course was held back in September 2019 in Rugby. Corby competed very successfully at this event</a:t>
            </a:r>
          </a:p>
          <a:p>
            <a:r>
              <a:rPr lang="en-GB" dirty="0"/>
              <a:t>County Championships were held over 4 weekends in January &amp; February. These were some of the swimmers last competition before the lockdown</a:t>
            </a:r>
          </a:p>
        </p:txBody>
      </p:sp>
    </p:spTree>
    <p:extLst>
      <p:ext uri="{BB962C8B-B14F-4D97-AF65-F5344CB8AC3E}">
        <p14:creationId xmlns:p14="http://schemas.microsoft.com/office/powerpoint/2010/main" val="2871556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CASC MARCH OPEN MEET</a:t>
            </a:r>
          </a:p>
        </p:txBody>
      </p:sp>
      <p:sp>
        <p:nvSpPr>
          <p:cNvPr id="3" name="Content Placeholder 2"/>
          <p:cNvSpPr>
            <a:spLocks noGrp="1"/>
          </p:cNvSpPr>
          <p:nvPr>
            <p:ph idx="1"/>
          </p:nvPr>
        </p:nvSpPr>
        <p:spPr/>
        <p:txBody>
          <a:bodyPr/>
          <a:lstStyle/>
          <a:p>
            <a:pPr marL="0" indent="0">
              <a:buNone/>
            </a:pPr>
            <a:r>
              <a:rPr lang="en-GB" b="1" u="sng" dirty="0"/>
              <a:t>March LC Event</a:t>
            </a:r>
          </a:p>
          <a:p>
            <a:r>
              <a:rPr lang="en-GB" dirty="0"/>
              <a:t>Planned to run 2 Open meets during the season</a:t>
            </a:r>
          </a:p>
          <a:p>
            <a:r>
              <a:rPr lang="en-GB" dirty="0"/>
              <a:t>This would have been our third 2 day March meet consisting of all strokes and distances except 800/1500m &amp; the 100IM</a:t>
            </a:r>
          </a:p>
          <a:p>
            <a:r>
              <a:rPr lang="en-GB" dirty="0"/>
              <a:t>Cancelled 5 days before the event as advised by Swim England and the Government guidelines</a:t>
            </a:r>
          </a:p>
          <a:p>
            <a:r>
              <a:rPr lang="en-GB" dirty="0"/>
              <a:t>Meet continued to be very popular and was well oversubscribed with many rejections</a:t>
            </a:r>
          </a:p>
          <a:p>
            <a:r>
              <a:rPr lang="en-GB" dirty="0"/>
              <a:t>Following cancellation, the following weeks were taken up unravelling it all and issuing refunds</a:t>
            </a:r>
          </a:p>
          <a:p>
            <a:r>
              <a:rPr lang="en-GB" dirty="0"/>
              <a:t>The only loses were swimmers not competing for new times and medals and the income generated from the open meets. All bookings refunded back to the club and remaining items already purchased can be used for future open meets</a:t>
            </a:r>
          </a:p>
          <a:p>
            <a:endParaRPr lang="en-GB" dirty="0"/>
          </a:p>
          <a:p>
            <a:endParaRPr lang="en-GB" dirty="0"/>
          </a:p>
        </p:txBody>
      </p:sp>
    </p:spTree>
    <p:extLst>
      <p:ext uri="{BB962C8B-B14F-4D97-AF65-F5344CB8AC3E}">
        <p14:creationId xmlns:p14="http://schemas.microsoft.com/office/powerpoint/2010/main" val="2609553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371600"/>
          </a:xfrm>
        </p:spPr>
        <p:txBody>
          <a:bodyPr anchor="ctr">
            <a:normAutofit/>
          </a:bodyPr>
          <a:lstStyle/>
          <a:p>
            <a:r>
              <a:rPr lang="en-GB" dirty="0"/>
              <a:t>Agenda</a:t>
            </a:r>
          </a:p>
        </p:txBody>
      </p:sp>
      <p:sp>
        <p:nvSpPr>
          <p:cNvPr id="3" name="Content Placeholder 2"/>
          <p:cNvSpPr>
            <a:spLocks noGrp="1"/>
          </p:cNvSpPr>
          <p:nvPr>
            <p:ph sz="half" idx="1"/>
          </p:nvPr>
        </p:nvSpPr>
        <p:spPr>
          <a:xfrm>
            <a:off x="1066800" y="2103120"/>
            <a:ext cx="4663440" cy="3749040"/>
          </a:xfrm>
        </p:spPr>
        <p:txBody>
          <a:bodyPr>
            <a:normAutofit/>
          </a:bodyPr>
          <a:lstStyle/>
          <a:p>
            <a:pPr>
              <a:lnSpc>
                <a:spcPct val="100000"/>
              </a:lnSpc>
            </a:pPr>
            <a:r>
              <a:rPr lang="en-GB" dirty="0"/>
              <a:t>Chairman’s Welcome/ President’s Address</a:t>
            </a:r>
          </a:p>
          <a:p>
            <a:pPr>
              <a:lnSpc>
                <a:spcPct val="100000"/>
              </a:lnSpc>
            </a:pPr>
            <a:r>
              <a:rPr lang="en-GB" dirty="0"/>
              <a:t>Treasurer’s Report</a:t>
            </a:r>
          </a:p>
          <a:p>
            <a:pPr>
              <a:lnSpc>
                <a:spcPct val="100000"/>
              </a:lnSpc>
            </a:pPr>
            <a:r>
              <a:rPr lang="en-GB" dirty="0"/>
              <a:t>Gala Report (a while ago now)</a:t>
            </a:r>
          </a:p>
          <a:p>
            <a:pPr>
              <a:lnSpc>
                <a:spcPct val="100000"/>
              </a:lnSpc>
            </a:pPr>
            <a:r>
              <a:rPr lang="en-GB" dirty="0"/>
              <a:t>Coaches Report</a:t>
            </a:r>
          </a:p>
          <a:p>
            <a:pPr>
              <a:lnSpc>
                <a:spcPct val="100000"/>
              </a:lnSpc>
            </a:pPr>
            <a:r>
              <a:rPr lang="en-GB" dirty="0"/>
              <a:t>Election of the club officers 2020/2021</a:t>
            </a:r>
          </a:p>
          <a:p>
            <a:pPr>
              <a:lnSpc>
                <a:spcPct val="100000"/>
              </a:lnSpc>
            </a:pPr>
            <a:r>
              <a:rPr lang="en-GB" dirty="0" err="1"/>
              <a:t>Covid</a:t>
            </a:r>
            <a:r>
              <a:rPr lang="en-GB" dirty="0"/>
              <a:t> -19 return to training procedures </a:t>
            </a:r>
          </a:p>
          <a:p>
            <a:pPr>
              <a:lnSpc>
                <a:spcPct val="100000"/>
              </a:lnSpc>
            </a:pPr>
            <a:r>
              <a:rPr lang="en-GB" dirty="0"/>
              <a:t>New Covid-19 Training Programme </a:t>
            </a:r>
          </a:p>
          <a:p>
            <a:pPr>
              <a:lnSpc>
                <a:spcPct val="100000"/>
              </a:lnSpc>
            </a:pPr>
            <a:r>
              <a:rPr lang="en-GB" dirty="0"/>
              <a:t>Team Captains</a:t>
            </a:r>
          </a:p>
          <a:p>
            <a:pPr>
              <a:lnSpc>
                <a:spcPct val="100000"/>
              </a:lnSpc>
            </a:pPr>
            <a:r>
              <a:rPr lang="en-GB" dirty="0"/>
              <a:t>A.O.B</a:t>
            </a:r>
          </a:p>
        </p:txBody>
      </p:sp>
      <p:pic>
        <p:nvPicPr>
          <p:cNvPr id="4" name="Picture 2" descr="Home - Corby Amateur Swimming Club"/>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1760" y="2362238"/>
            <a:ext cx="4663440" cy="21335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67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GALAS</a:t>
            </a:r>
          </a:p>
        </p:txBody>
      </p:sp>
      <p:sp>
        <p:nvSpPr>
          <p:cNvPr id="3" name="Content Placeholder 2"/>
          <p:cNvSpPr>
            <a:spLocks noGrp="1"/>
          </p:cNvSpPr>
          <p:nvPr>
            <p:ph idx="1"/>
          </p:nvPr>
        </p:nvSpPr>
        <p:spPr/>
        <p:txBody>
          <a:bodyPr/>
          <a:lstStyle/>
          <a:p>
            <a:r>
              <a:rPr lang="en-GB" dirty="0"/>
              <a:t>Swim England are currently not licensing meets and have recalled licenses previously issued</a:t>
            </a:r>
          </a:p>
          <a:p>
            <a:r>
              <a:rPr lang="en-GB" dirty="0"/>
              <a:t>The galas in the Corby calendar for the new season up to December 2020 will not go ahead. The pool has been booked for extra training on Saturday to ensure as much pool time can be given to getting swimmers back to their previous form</a:t>
            </a:r>
          </a:p>
          <a:p>
            <a:r>
              <a:rPr lang="en-GB" dirty="0"/>
              <a:t>The galas were to be the Club Championships, (100m, 200/400m), the Development gala Rd1 (Not licensed) and October Open meet</a:t>
            </a:r>
          </a:p>
          <a:p>
            <a:r>
              <a:rPr lang="en-GB" dirty="0"/>
              <a:t>The Leicester Autumn League will not be run</a:t>
            </a:r>
          </a:p>
          <a:p>
            <a:r>
              <a:rPr lang="en-GB" dirty="0"/>
              <a:t>Unsure at present what format 2021 season will take. This will be worked on over the coming weeks/months to put a fixture list together. We are expecting County Championships to possibly be the first events. Rules and entry timings will need to be amended to take account of no competitive swimming for nearly 12 months</a:t>
            </a:r>
          </a:p>
        </p:txBody>
      </p:sp>
    </p:spTree>
    <p:extLst>
      <p:ext uri="{BB962C8B-B14F-4D97-AF65-F5344CB8AC3E}">
        <p14:creationId xmlns:p14="http://schemas.microsoft.com/office/powerpoint/2010/main" val="2100692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VOLUNTEER OVERVIEW</a:t>
            </a:r>
          </a:p>
        </p:txBody>
      </p:sp>
      <p:sp>
        <p:nvSpPr>
          <p:cNvPr id="3" name="Content Placeholder 2"/>
          <p:cNvSpPr>
            <a:spLocks noGrp="1"/>
          </p:cNvSpPr>
          <p:nvPr>
            <p:ph idx="1"/>
          </p:nvPr>
        </p:nvSpPr>
        <p:spPr/>
        <p:txBody>
          <a:bodyPr/>
          <a:lstStyle/>
          <a:p>
            <a:r>
              <a:rPr lang="en-GB" dirty="0"/>
              <a:t>As in running a swimming club takes considerable time and effort, so does sorting out entries and running swimming galas. Chantel &amp; I have been doing this for many years now with Chantel concentrating more on the Open meets/Regionals and I on the Club Championships and League galas</a:t>
            </a:r>
          </a:p>
          <a:p>
            <a:r>
              <a:rPr lang="en-GB" dirty="0"/>
              <a:t>Sally has been doing the Gala Coordinators role for a couple of years now. This coming season she is stepping down. I would like to Thank Sally for her fantastic help in recruiting volunteers and organising them for all the galas we put on during this time. This is not an easy job to get people to help out on poolside</a:t>
            </a:r>
          </a:p>
          <a:p>
            <a:r>
              <a:rPr lang="en-GB" dirty="0"/>
              <a:t>We have two potential people to fill this role Kerry Stewart &amp; Katie Cotton. It is currently proposed to split the role into two with one concentrating on Open Meets &amp; Club championships and the other on League galas, Development galas and NASA events.</a:t>
            </a:r>
          </a:p>
          <a:p>
            <a:r>
              <a:rPr lang="en-GB" dirty="0"/>
              <a:t>As always, we still welcome more help to share the work. So if anyone is interested in helping the club then please contact a member of the committee. Help is always needed, as swimmers and parents move on and leave gaps for others to fill.</a:t>
            </a:r>
          </a:p>
        </p:txBody>
      </p:sp>
    </p:spTree>
    <p:extLst>
      <p:ext uri="{BB962C8B-B14F-4D97-AF65-F5344CB8AC3E}">
        <p14:creationId xmlns:p14="http://schemas.microsoft.com/office/powerpoint/2010/main" val="1060041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744D-C020-4C11-9AB3-6BAF2673255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C346732-5AB1-490C-93F5-D8DDECC7DBD5}"/>
              </a:ext>
            </a:extLst>
          </p:cNvPr>
          <p:cNvPicPr>
            <a:picLocks noGrp="1" noChangeAspect="1"/>
          </p:cNvPicPr>
          <p:nvPr>
            <p:ph idx="1"/>
          </p:nvPr>
        </p:nvPicPr>
        <p:blipFill>
          <a:blip r:embed="rId2"/>
          <a:stretch>
            <a:fillRect/>
          </a:stretch>
        </p:blipFill>
        <p:spPr>
          <a:xfrm>
            <a:off x="4685591" y="2103438"/>
            <a:ext cx="2820817" cy="3849687"/>
          </a:xfrm>
          <a:prstGeom prst="rect">
            <a:avLst/>
          </a:prstGeom>
        </p:spPr>
      </p:pic>
      <p:pic>
        <p:nvPicPr>
          <p:cNvPr id="5" name="Picture 4">
            <a:extLst>
              <a:ext uri="{FF2B5EF4-FFF2-40B4-BE49-F238E27FC236}">
                <a16:creationId xmlns:a16="http://schemas.microsoft.com/office/drawing/2014/main" id="{615BD33D-A4E6-4AD5-AAB1-26E76F4F4FF8}"/>
              </a:ext>
            </a:extLst>
          </p:cNvPr>
          <p:cNvPicPr>
            <a:picLocks noChangeAspect="1"/>
          </p:cNvPicPr>
          <p:nvPr/>
        </p:nvPicPr>
        <p:blipFill>
          <a:blip r:embed="rId3"/>
          <a:stretch>
            <a:fillRect/>
          </a:stretch>
        </p:blipFill>
        <p:spPr>
          <a:xfrm>
            <a:off x="1547056" y="7244366"/>
            <a:ext cx="4986464" cy="3293144"/>
          </a:xfrm>
          <a:prstGeom prst="rect">
            <a:avLst/>
          </a:prstGeom>
        </p:spPr>
      </p:pic>
      <p:pic>
        <p:nvPicPr>
          <p:cNvPr id="6" name="Picture 5">
            <a:extLst>
              <a:ext uri="{FF2B5EF4-FFF2-40B4-BE49-F238E27FC236}">
                <a16:creationId xmlns:a16="http://schemas.microsoft.com/office/drawing/2014/main" id="{C09D1458-1FAC-4D41-BAC8-A3EF8D45CAB7}"/>
              </a:ext>
            </a:extLst>
          </p:cNvPr>
          <p:cNvPicPr>
            <a:picLocks noChangeAspect="1"/>
          </p:cNvPicPr>
          <p:nvPr/>
        </p:nvPicPr>
        <p:blipFill>
          <a:blip r:embed="rId4"/>
          <a:stretch>
            <a:fillRect/>
          </a:stretch>
        </p:blipFill>
        <p:spPr>
          <a:xfrm>
            <a:off x="6801666" y="7244366"/>
            <a:ext cx="3538478" cy="3293144"/>
          </a:xfrm>
          <a:prstGeom prst="rect">
            <a:avLst/>
          </a:prstGeom>
        </p:spPr>
      </p:pic>
      <p:pic>
        <p:nvPicPr>
          <p:cNvPr id="7" name="Picture 2" descr="Image result for the club needs you">
            <a:extLst>
              <a:ext uri="{FF2B5EF4-FFF2-40B4-BE49-F238E27FC236}">
                <a16:creationId xmlns:a16="http://schemas.microsoft.com/office/drawing/2014/main" id="{26EEBAF8-0CB0-4BAC-8E8A-1D29DF33A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710" y="854697"/>
            <a:ext cx="9955490" cy="514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2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THANK YOUS</a:t>
            </a:r>
          </a:p>
        </p:txBody>
      </p:sp>
      <p:sp>
        <p:nvSpPr>
          <p:cNvPr id="3" name="Content Placeholder 2"/>
          <p:cNvSpPr>
            <a:spLocks noGrp="1"/>
          </p:cNvSpPr>
          <p:nvPr>
            <p:ph idx="1"/>
          </p:nvPr>
        </p:nvSpPr>
        <p:spPr/>
        <p:txBody>
          <a:bodyPr/>
          <a:lstStyle/>
          <a:p>
            <a:r>
              <a:rPr lang="en-GB" dirty="0"/>
              <a:t>Finally Corby’s success does not happen on its own. It takes team work with all the volunteers working on the committee, the volunteer helpers, swimmers and coaches to make a club of this size run including the constant training of officials to keep on top of the ones moving on. I would like to thank all the people that helped at the gala events put on last season. As I keep saying without your help we could not put these events on. I hope that you all had a relaxing unexpected break and looking forward to swimming again, as it will be possibly be Kerry, Katie or Howard contacting you in the coming weeks maybe months to kick the season off again.</a:t>
            </a:r>
          </a:p>
          <a:p>
            <a:r>
              <a:rPr lang="en-GB" dirty="0"/>
              <a:t>Enjoy 2020/2021 swimming season</a:t>
            </a:r>
          </a:p>
          <a:p>
            <a:r>
              <a:rPr lang="en-GB" dirty="0"/>
              <a:t>Ken Pratt</a:t>
            </a:r>
          </a:p>
          <a:p>
            <a:r>
              <a:rPr lang="en-GB" dirty="0"/>
              <a:t>G &amp; F Secretary</a:t>
            </a:r>
          </a:p>
        </p:txBody>
      </p:sp>
    </p:spTree>
    <p:extLst>
      <p:ext uri="{BB962C8B-B14F-4D97-AF65-F5344CB8AC3E}">
        <p14:creationId xmlns:p14="http://schemas.microsoft.com/office/powerpoint/2010/main" val="495449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E72D3-C5D0-4868-8F0C-03D058AB6540}"/>
              </a:ext>
            </a:extLst>
          </p:cNvPr>
          <p:cNvPicPr>
            <a:picLocks noChangeAspect="1"/>
          </p:cNvPicPr>
          <p:nvPr/>
        </p:nvPicPr>
        <p:blipFill rotWithShape="1">
          <a:blip r:embed="rId3"/>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Head Coach Report</a:t>
            </a:r>
          </a:p>
        </p:txBody>
      </p:sp>
    </p:spTree>
    <p:extLst>
      <p:ext uri="{BB962C8B-B14F-4D97-AF65-F5344CB8AC3E}">
        <p14:creationId xmlns:p14="http://schemas.microsoft.com/office/powerpoint/2010/main" val="4120895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Head Coaches Report</a:t>
            </a:r>
          </a:p>
        </p:txBody>
      </p:sp>
      <p:sp>
        <p:nvSpPr>
          <p:cNvPr id="3" name="Content Placeholder 2"/>
          <p:cNvSpPr>
            <a:spLocks noGrp="1"/>
          </p:cNvSpPr>
          <p:nvPr>
            <p:ph idx="1"/>
          </p:nvPr>
        </p:nvSpPr>
        <p:spPr/>
        <p:txBody>
          <a:bodyPr>
            <a:normAutofit lnSpcReduction="10000"/>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For many reasons 2020 has been a very strange year but for me personally (and I suspect for most of the Corby swimmers) it’s been really frustrating, mainly because I honestly believe that it would have been our most successful ever and we’ll never know if I would have been right!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club has really gone from strength to strength in all ways with increasing membership, an expanding number of committed coaches and a rock solid army of willing volunteers and helpers who always go that extra mile to ensure our swimmers get what they need to succeed and have fun.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County Championships did take place in January and we had our most successful competition in memory with huge P.B’s and lots of finalists and medals won; Our diddy team was ready to go and my prediction would have been a top three finish for the team; Four of our up and coming younger swimmers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Samanta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Legacinskiene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Aryan Nath, Oliver Horne and Finley Dare swimmers, were all  selected as part of the County Talent Pathway to train with other County performance swimmers but unfortunately didn’t get to show their skills; </a:t>
            </a:r>
          </a:p>
          <a:p>
            <a:endParaRPr lang="en-GB" dirty="0"/>
          </a:p>
        </p:txBody>
      </p:sp>
    </p:spTree>
    <p:extLst>
      <p:ext uri="{BB962C8B-B14F-4D97-AF65-F5344CB8AC3E}">
        <p14:creationId xmlns:p14="http://schemas.microsoft.com/office/powerpoint/2010/main" val="410950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Head Coaches Report</a:t>
            </a:r>
          </a:p>
        </p:txBody>
      </p:sp>
      <p:sp>
        <p:nvSpPr>
          <p:cNvPr id="3" name="Content Placeholder 2"/>
          <p:cNvSpPr>
            <a:spLocks noGrp="1"/>
          </p:cNvSpPr>
          <p:nvPr>
            <p:ph idx="1"/>
          </p:nvPr>
        </p:nvSpPr>
        <p:spPr/>
        <p:txBody>
          <a:bodyPr>
            <a:normAutofit fontScale="85000" lnSpcReduction="20000"/>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Our March Open Meet was setup and once again brilliantly organised ready to put down another marker as Corby being the top club in the country to organise and host a meet, only for us to see it cancelled with days to go; Our club Championships didn’t get to go ahead; Our elite swimmers had all worked incredibly hard to gain Regional qualification and many would have gone to the championships ranked in finalist places. I predict we would have won a record number of medals having witnessed the amazing work they were completing; We even had Archie Evans and Louis Mitchell qualified and ready to rub shoulders with the next Olympians in London at the GB Olympic trials in July! I again predict we would have seen amazing achievements by both but again that blinking virus threw a curve ball and even the Olympics were postponed!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great thing, even with all the chaos we have endured during 2020 though, is that none of the above opportunities have gone away, they have simply been delayed. The coaching team and I are all completely focused and excited to now get back in the water and hopefully 2021 will see our lives return to more normality. We all are really looking forward to seeing the above predictions come to fruition alongside the next generation of superstars come through at Corby.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See you all soon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 and the coaches at Corby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July 2020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58455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168" y="709863"/>
            <a:ext cx="3640188" cy="54663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8" y="709863"/>
            <a:ext cx="5466348" cy="5466348"/>
          </a:xfrm>
          <a:prstGeom prst="rect">
            <a:avLst/>
          </a:prstGeom>
        </p:spPr>
      </p:pic>
    </p:spTree>
    <p:extLst>
      <p:ext uri="{BB962C8B-B14F-4D97-AF65-F5344CB8AC3E}">
        <p14:creationId xmlns:p14="http://schemas.microsoft.com/office/powerpoint/2010/main" val="2794072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57E9EC7D-92E9-4A83-B38C-A1A105A8CB4C}"/>
              </a:ext>
            </a:extLst>
          </p:cNvPr>
          <p:cNvPicPr>
            <a:picLocks noChangeAspect="1"/>
          </p:cNvPicPr>
          <p:nvPr/>
        </p:nvPicPr>
        <p:blipFill>
          <a:blip r:embed="rId2"/>
          <a:stretch>
            <a:fillRect/>
          </a:stretch>
        </p:blipFill>
        <p:spPr>
          <a:xfrm>
            <a:off x="885443" y="237744"/>
            <a:ext cx="6382512" cy="6382512"/>
          </a:xfrm>
          <a:prstGeom prst="rect">
            <a:avLst/>
          </a:prstGeom>
          <a:noFill/>
          <a:ln>
            <a:noFill/>
          </a:ln>
        </p:spPr>
      </p:pic>
      <p:sp>
        <p:nvSpPr>
          <p:cNvPr id="2" name="Title 1"/>
          <p:cNvSpPr>
            <a:spLocks noGrp="1"/>
          </p:cNvSpPr>
          <p:nvPr>
            <p:ph type="title"/>
          </p:nvPr>
        </p:nvSpPr>
        <p:spPr>
          <a:xfrm>
            <a:off x="8477250" y="603504"/>
            <a:ext cx="3144774" cy="1645920"/>
          </a:xfrm>
        </p:spPr>
        <p:txBody>
          <a:bodyPr anchor="b">
            <a:normAutofit/>
          </a:bodyPr>
          <a:lstStyle/>
          <a:p>
            <a:r>
              <a:rPr lang="en-GB" dirty="0"/>
              <a:t>Club Captains</a:t>
            </a:r>
          </a:p>
        </p:txBody>
      </p:sp>
      <p:sp>
        <p:nvSpPr>
          <p:cNvPr id="8" name="Text Placeholder 3">
            <a:extLst>
              <a:ext uri="{FF2B5EF4-FFF2-40B4-BE49-F238E27FC236}">
                <a16:creationId xmlns:a16="http://schemas.microsoft.com/office/drawing/2014/main" id="{8F3BAF8C-5479-4934-B6DA-9A5525E8A4D1}"/>
              </a:ext>
            </a:extLst>
          </p:cNvPr>
          <p:cNvSpPr>
            <a:spLocks noGrp="1"/>
          </p:cNvSpPr>
          <p:nvPr>
            <p:ph type="body" sz="half" idx="2"/>
          </p:nvPr>
        </p:nvSpPr>
        <p:spPr>
          <a:xfrm>
            <a:off x="8477250" y="2386584"/>
            <a:ext cx="3144774" cy="3511296"/>
          </a:xfrm>
        </p:spPr>
        <p:txBody>
          <a:bodyPr/>
          <a:lstStyle/>
          <a:p>
            <a:endParaRPr lang="en-GB" b="0" i="0" dirty="0">
              <a:solidFill>
                <a:srgbClr val="000000"/>
              </a:solidFill>
              <a:effectLst/>
              <a:latin typeface="Lato"/>
            </a:endParaRPr>
          </a:p>
          <a:p>
            <a:r>
              <a:rPr lang="en-GB" b="0" i="0" dirty="0">
                <a:solidFill>
                  <a:srgbClr val="000000"/>
                </a:solidFill>
                <a:effectLst/>
                <a:latin typeface="Lato"/>
              </a:rPr>
              <a:t>Senior : Archie Evans (Olympic Trials Qualifier)</a:t>
            </a:r>
          </a:p>
          <a:p>
            <a:r>
              <a:rPr lang="en-GB" dirty="0"/>
              <a:t/>
            </a:r>
            <a:br>
              <a:rPr lang="en-GB" dirty="0"/>
            </a:br>
            <a:r>
              <a:rPr lang="en-GB" b="0" i="0" dirty="0">
                <a:solidFill>
                  <a:srgbClr val="000000"/>
                </a:solidFill>
                <a:effectLst/>
                <a:latin typeface="Lato"/>
              </a:rPr>
              <a:t>Junior : Aryan Nath (Regional Qualifier 1st time)</a:t>
            </a:r>
            <a:endParaRPr lang="en-US" dirty="0"/>
          </a:p>
        </p:txBody>
      </p:sp>
    </p:spTree>
    <p:extLst>
      <p:ext uri="{BB962C8B-B14F-4D97-AF65-F5344CB8AC3E}">
        <p14:creationId xmlns:p14="http://schemas.microsoft.com/office/powerpoint/2010/main" val="2733746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Coaching Plan</a:t>
            </a:r>
          </a:p>
        </p:txBody>
      </p:sp>
      <p:sp>
        <p:nvSpPr>
          <p:cNvPr id="3" name="Content Placeholder 2"/>
          <p:cNvSpPr>
            <a:spLocks noGrp="1"/>
          </p:cNvSpPr>
          <p:nvPr>
            <p:ph idx="1"/>
          </p:nvPr>
        </p:nvSpPr>
        <p:spPr/>
        <p:txBody>
          <a:bodyPr>
            <a:normAutofit lnSpcReduction="10000"/>
          </a:bodyPr>
          <a:lstStyle/>
          <a:p>
            <a:r>
              <a:rPr lang="en-GB" sz="1600" dirty="0"/>
              <a:t>We rolled out a more sophisticated training plan based around the club awards </a:t>
            </a:r>
            <a:r>
              <a:rPr lang="en-GB" sz="1600" dirty="0" smtClean="0"/>
              <a:t>system for our academy squads.</a:t>
            </a:r>
            <a:endParaRPr lang="en-GB" sz="1600" dirty="0"/>
          </a:p>
          <a:p>
            <a:pPr lvl="1"/>
            <a:r>
              <a:rPr lang="en-GB" sz="1400" dirty="0"/>
              <a:t>We will continue to use this frame work to provide the best coaching to our </a:t>
            </a:r>
            <a:r>
              <a:rPr lang="en-GB" sz="1400" dirty="0" smtClean="0"/>
              <a:t>swimmers</a:t>
            </a:r>
            <a:endParaRPr lang="en-GB" sz="1400" dirty="0"/>
          </a:p>
          <a:p>
            <a:r>
              <a:rPr lang="en-GB" sz="1600" dirty="0"/>
              <a:t>We rolled out more parents meetings to every </a:t>
            </a:r>
            <a:r>
              <a:rPr lang="en-GB" sz="1600" dirty="0" smtClean="0"/>
              <a:t>squad.</a:t>
            </a:r>
            <a:endParaRPr lang="en-GB" sz="1600" dirty="0"/>
          </a:p>
          <a:p>
            <a:pPr lvl="1"/>
            <a:r>
              <a:rPr lang="en-GB" sz="1400" dirty="0"/>
              <a:t>Time for parents to ask questions and understand the sport better</a:t>
            </a:r>
          </a:p>
          <a:p>
            <a:pPr lvl="1"/>
            <a:r>
              <a:rPr lang="en-GB" sz="1400" dirty="0"/>
              <a:t>A clearer understanding of progression through out the squads</a:t>
            </a:r>
          </a:p>
          <a:p>
            <a:pPr lvl="1"/>
            <a:r>
              <a:rPr lang="en-GB" sz="1400" dirty="0" smtClean="0"/>
              <a:t>Clearer communication </a:t>
            </a:r>
            <a:r>
              <a:rPr lang="en-GB" sz="1400" dirty="0"/>
              <a:t>from the coaching team</a:t>
            </a:r>
          </a:p>
          <a:p>
            <a:r>
              <a:rPr lang="en-GB" sz="1600" dirty="0"/>
              <a:t>We are working on streamlining our competition plans for the club</a:t>
            </a:r>
          </a:p>
          <a:p>
            <a:pPr lvl="1"/>
            <a:r>
              <a:rPr lang="en-GB" sz="1400" dirty="0"/>
              <a:t>Maximising the SC part of the season</a:t>
            </a:r>
          </a:p>
          <a:p>
            <a:pPr lvl="2"/>
            <a:r>
              <a:rPr lang="en-GB" sz="1400" dirty="0"/>
              <a:t>We had planned to make our Level 3 meet in October to me SC </a:t>
            </a:r>
          </a:p>
          <a:p>
            <a:pPr lvl="1"/>
            <a:r>
              <a:rPr lang="en-GB" sz="1400" dirty="0"/>
              <a:t>This may take more time of course with the disruption</a:t>
            </a:r>
          </a:p>
          <a:p>
            <a:pPr lvl="1"/>
            <a:r>
              <a:rPr lang="en-GB" sz="1400" dirty="0"/>
              <a:t>2 </a:t>
            </a:r>
            <a:r>
              <a:rPr lang="en-GB" sz="1400" dirty="0" smtClean="0"/>
              <a:t>tier </a:t>
            </a:r>
            <a:r>
              <a:rPr lang="en-GB" sz="1400" dirty="0"/>
              <a:t>approach to competitions with the bulk of our swimmers using Level 3 meets. </a:t>
            </a:r>
          </a:p>
          <a:p>
            <a:pPr lvl="2"/>
            <a:r>
              <a:rPr lang="en-GB" sz="1400" dirty="0"/>
              <a:t>Our top swimmers need more exposure to </a:t>
            </a:r>
            <a:r>
              <a:rPr lang="en-GB" sz="1400" dirty="0" smtClean="0"/>
              <a:t>Level </a:t>
            </a:r>
            <a:r>
              <a:rPr lang="en-GB" sz="1400" dirty="0"/>
              <a:t>1 competitions.</a:t>
            </a:r>
          </a:p>
        </p:txBody>
      </p:sp>
    </p:spTree>
    <p:extLst>
      <p:ext uri="{BB962C8B-B14F-4D97-AF65-F5344CB8AC3E}">
        <p14:creationId xmlns:p14="http://schemas.microsoft.com/office/powerpoint/2010/main" val="1801256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Committee Members</a:t>
            </a:r>
          </a:p>
        </p:txBody>
      </p:sp>
      <p:sp>
        <p:nvSpPr>
          <p:cNvPr id="3" name="Content Placeholder 2"/>
          <p:cNvSpPr>
            <a:spLocks noGrp="1"/>
          </p:cNvSpPr>
          <p:nvPr>
            <p:ph idx="1"/>
          </p:nvPr>
        </p:nvSpPr>
        <p:spPr>
          <a:xfrm>
            <a:off x="1066800" y="2103120"/>
            <a:ext cx="5058427" cy="3849624"/>
          </a:xfrm>
        </p:spPr>
        <p:txBody>
          <a:bodyPr/>
          <a:lstStyle/>
          <a:p>
            <a:r>
              <a:rPr lang="en-GB" dirty="0"/>
              <a:t>Chairman – Chad O’Brien</a:t>
            </a:r>
          </a:p>
          <a:p>
            <a:r>
              <a:rPr lang="en-GB" dirty="0"/>
              <a:t>Vice Chair – Andrew Cullen</a:t>
            </a:r>
          </a:p>
          <a:p>
            <a:r>
              <a:rPr lang="en-GB" dirty="0"/>
              <a:t>Treasurer – Caroline Beaton</a:t>
            </a:r>
          </a:p>
          <a:p>
            <a:r>
              <a:rPr lang="en-GB" dirty="0"/>
              <a:t>Secretary – Teresa Evans</a:t>
            </a:r>
          </a:p>
          <a:p>
            <a:r>
              <a:rPr lang="en-GB" dirty="0"/>
              <a:t>Gala &amp; Fixtures – Ken Pratt</a:t>
            </a:r>
          </a:p>
          <a:p>
            <a:r>
              <a:rPr lang="en-GB" dirty="0"/>
              <a:t>Membership – Karen </a:t>
            </a:r>
            <a:r>
              <a:rPr lang="en-GB" dirty="0" err="1"/>
              <a:t>Blowfield</a:t>
            </a:r>
            <a:r>
              <a:rPr lang="en-GB" dirty="0"/>
              <a:t> </a:t>
            </a:r>
          </a:p>
          <a:p>
            <a:r>
              <a:rPr lang="en-GB" dirty="0"/>
              <a:t>The Hub – Karen Armstrong</a:t>
            </a:r>
          </a:p>
          <a:p>
            <a:r>
              <a:rPr lang="en-GB" dirty="0"/>
              <a:t>Disability Co-ordinator – Karen Armstrong</a:t>
            </a:r>
          </a:p>
          <a:p>
            <a:r>
              <a:rPr lang="en-GB" dirty="0"/>
              <a:t>Swim 21 Co-ordinator/ Club Records – Roger Hey</a:t>
            </a:r>
          </a:p>
          <a:p>
            <a:r>
              <a:rPr lang="en-GB" dirty="0"/>
              <a:t>Fundraising, Events &amp; Marketing – Karen </a:t>
            </a:r>
            <a:r>
              <a:rPr lang="en-GB" dirty="0" err="1"/>
              <a:t>Bielby</a:t>
            </a:r>
            <a:r>
              <a:rPr lang="en-GB" dirty="0"/>
              <a:t> </a:t>
            </a:r>
          </a:p>
        </p:txBody>
      </p:sp>
      <p:sp>
        <p:nvSpPr>
          <p:cNvPr id="4" name="Content Placeholder 2"/>
          <p:cNvSpPr txBox="1">
            <a:spLocks/>
          </p:cNvSpPr>
          <p:nvPr/>
        </p:nvSpPr>
        <p:spPr>
          <a:xfrm>
            <a:off x="6528148" y="2103120"/>
            <a:ext cx="5058427" cy="3849624"/>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dirty="0"/>
              <a:t>Team Manager – Rob Preston</a:t>
            </a:r>
          </a:p>
          <a:p>
            <a:r>
              <a:rPr lang="en-GB" dirty="0"/>
              <a:t>Welfare – Stacey Dando</a:t>
            </a:r>
          </a:p>
          <a:p>
            <a:r>
              <a:rPr lang="en-GB" dirty="0"/>
              <a:t>Workforce – Teresa Evans</a:t>
            </a:r>
          </a:p>
          <a:p>
            <a:r>
              <a:rPr lang="en-GB" dirty="0"/>
              <a:t>Trophy Steward – Andrew Cullen</a:t>
            </a:r>
          </a:p>
          <a:p>
            <a:r>
              <a:rPr lang="en-GB" dirty="0"/>
              <a:t>Gala Co-ordinator – Kerry Stewart/ Katie Cotton</a:t>
            </a:r>
          </a:p>
          <a:p>
            <a:r>
              <a:rPr lang="en-GB" dirty="0"/>
              <a:t>Covid-19 Lead - </a:t>
            </a:r>
          </a:p>
          <a:p>
            <a:r>
              <a:rPr lang="en-GB" dirty="0"/>
              <a:t>Covid-19 Officers </a:t>
            </a:r>
          </a:p>
          <a:p>
            <a:pPr lvl="1"/>
            <a:endParaRPr lang="en-GB" dirty="0"/>
          </a:p>
          <a:p>
            <a:pPr lvl="1"/>
            <a:endParaRPr lang="en-GB" dirty="0"/>
          </a:p>
        </p:txBody>
      </p:sp>
    </p:spTree>
    <p:extLst>
      <p:ext uri="{BB962C8B-B14F-4D97-AF65-F5344CB8AC3E}">
        <p14:creationId xmlns:p14="http://schemas.microsoft.com/office/powerpoint/2010/main" val="421255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97" y="731421"/>
            <a:ext cx="6380497" cy="5364826"/>
          </a:xfrm>
          <a:prstGeom prst="rect">
            <a:avLst/>
          </a:prstGeom>
        </p:spPr>
      </p:pic>
    </p:spTree>
    <p:extLst>
      <p:ext uri="{BB962C8B-B14F-4D97-AF65-F5344CB8AC3E}">
        <p14:creationId xmlns:p14="http://schemas.microsoft.com/office/powerpoint/2010/main" val="34160925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E72D3-C5D0-4868-8F0C-03D058AB6540}"/>
              </a:ext>
            </a:extLst>
          </p:cNvPr>
          <p:cNvPicPr>
            <a:picLocks noChangeAspect="1"/>
          </p:cNvPicPr>
          <p:nvPr/>
        </p:nvPicPr>
        <p:blipFill rotWithShape="1">
          <a:blip r:embed="rId3"/>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Election of the club officers 2020/2021</a:t>
            </a:r>
          </a:p>
        </p:txBody>
      </p:sp>
    </p:spTree>
    <p:extLst>
      <p:ext uri="{BB962C8B-B14F-4D97-AF65-F5344CB8AC3E}">
        <p14:creationId xmlns:p14="http://schemas.microsoft.com/office/powerpoint/2010/main" val="2309835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Committee Members</a:t>
            </a:r>
          </a:p>
        </p:txBody>
      </p:sp>
      <p:sp>
        <p:nvSpPr>
          <p:cNvPr id="3" name="Content Placeholder 2"/>
          <p:cNvSpPr>
            <a:spLocks noGrp="1"/>
          </p:cNvSpPr>
          <p:nvPr>
            <p:ph idx="1"/>
          </p:nvPr>
        </p:nvSpPr>
        <p:spPr>
          <a:xfrm>
            <a:off x="1066800" y="2103120"/>
            <a:ext cx="5058427" cy="3849624"/>
          </a:xfrm>
        </p:spPr>
        <p:txBody>
          <a:bodyPr>
            <a:normAutofit lnSpcReduction="10000"/>
          </a:bodyPr>
          <a:lstStyle/>
          <a:p>
            <a:r>
              <a:rPr lang="en-GB" sz="1600" dirty="0"/>
              <a:t>Chairman – Chad O’Brien</a:t>
            </a:r>
          </a:p>
          <a:p>
            <a:r>
              <a:rPr lang="en-GB" sz="1600" dirty="0"/>
              <a:t>Vice Chair – Andrew Cullen</a:t>
            </a:r>
          </a:p>
          <a:p>
            <a:r>
              <a:rPr lang="en-GB" sz="1600" dirty="0"/>
              <a:t>Treasurer – Caroline Beaton</a:t>
            </a:r>
          </a:p>
          <a:p>
            <a:r>
              <a:rPr lang="en-GB" sz="1600" dirty="0"/>
              <a:t>Secretary – Teresa Evans</a:t>
            </a:r>
          </a:p>
          <a:p>
            <a:r>
              <a:rPr lang="en-GB" sz="1600" dirty="0"/>
              <a:t>Gala &amp; Fixtures – Ken </a:t>
            </a:r>
            <a:r>
              <a:rPr lang="en-GB" sz="1600" dirty="0" smtClean="0"/>
              <a:t>Pratt/Chantel O’Brien</a:t>
            </a:r>
            <a:endParaRPr lang="en-GB" sz="1600" dirty="0"/>
          </a:p>
          <a:p>
            <a:r>
              <a:rPr lang="en-GB" sz="1600" dirty="0"/>
              <a:t>Membership – Karen </a:t>
            </a:r>
            <a:r>
              <a:rPr lang="en-GB" sz="1600" dirty="0" err="1"/>
              <a:t>Blowfield</a:t>
            </a:r>
            <a:r>
              <a:rPr lang="en-GB" sz="1600" dirty="0"/>
              <a:t> </a:t>
            </a:r>
          </a:p>
          <a:p>
            <a:r>
              <a:rPr lang="en-GB" sz="1600" dirty="0"/>
              <a:t>The Hub – Karen Armstrong</a:t>
            </a:r>
          </a:p>
          <a:p>
            <a:r>
              <a:rPr lang="en-GB" sz="1600" dirty="0"/>
              <a:t>Disability Co-ordinator – Karen Armstrong</a:t>
            </a:r>
          </a:p>
          <a:p>
            <a:r>
              <a:rPr lang="en-GB" sz="1600" dirty="0"/>
              <a:t>Swim 21 Co-ordinator/ Club Records – Roger Hey</a:t>
            </a:r>
          </a:p>
          <a:p>
            <a:r>
              <a:rPr lang="en-GB" sz="1600" dirty="0"/>
              <a:t>Fundraising, Events &amp; Marketing – Karen </a:t>
            </a:r>
            <a:r>
              <a:rPr lang="en-GB" sz="1600" dirty="0" err="1"/>
              <a:t>Bielby</a:t>
            </a:r>
            <a:r>
              <a:rPr lang="en-GB" sz="1600" dirty="0"/>
              <a:t> </a:t>
            </a:r>
          </a:p>
        </p:txBody>
      </p:sp>
      <p:sp>
        <p:nvSpPr>
          <p:cNvPr id="4" name="Content Placeholder 2"/>
          <p:cNvSpPr txBox="1">
            <a:spLocks/>
          </p:cNvSpPr>
          <p:nvPr/>
        </p:nvSpPr>
        <p:spPr>
          <a:xfrm>
            <a:off x="6528148" y="2103120"/>
            <a:ext cx="5058427" cy="3849624"/>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1700" dirty="0"/>
              <a:t>Team Manager – Rob Preston</a:t>
            </a:r>
          </a:p>
          <a:p>
            <a:r>
              <a:rPr lang="en-GB" sz="1700" dirty="0"/>
              <a:t>Welfare – Stacey Dando</a:t>
            </a:r>
          </a:p>
          <a:p>
            <a:r>
              <a:rPr lang="en-GB" sz="1700" dirty="0"/>
              <a:t>Workforce – Teresa Evans</a:t>
            </a:r>
          </a:p>
          <a:p>
            <a:r>
              <a:rPr lang="en-GB" sz="1700" dirty="0"/>
              <a:t>Trophy Steward – Andrew Cullen</a:t>
            </a:r>
          </a:p>
          <a:p>
            <a:r>
              <a:rPr lang="en-GB" sz="1700" dirty="0"/>
              <a:t>Gala Co-ordinator – Kerry Stewart/ Katie Cotton</a:t>
            </a:r>
          </a:p>
          <a:p>
            <a:r>
              <a:rPr lang="en-GB" sz="1700" dirty="0"/>
              <a:t>Covid-19 Lead – Karen </a:t>
            </a:r>
            <a:r>
              <a:rPr lang="en-GB" sz="1700" dirty="0" err="1"/>
              <a:t>Blowfield</a:t>
            </a:r>
            <a:endParaRPr lang="en-GB" sz="1700" dirty="0"/>
          </a:p>
          <a:p>
            <a:r>
              <a:rPr lang="en-GB" sz="1700" dirty="0"/>
              <a:t>Covid-19 Officers </a:t>
            </a:r>
          </a:p>
          <a:p>
            <a:pPr lvl="1"/>
            <a:r>
              <a:rPr lang="en-GB" sz="1500" dirty="0"/>
              <a:t>Teresa Evans</a:t>
            </a:r>
          </a:p>
          <a:p>
            <a:pPr lvl="1"/>
            <a:r>
              <a:rPr lang="en-GB" sz="1500" dirty="0"/>
              <a:t>Karen </a:t>
            </a:r>
            <a:r>
              <a:rPr lang="en-GB" sz="1500" dirty="0" err="1"/>
              <a:t>Bielby</a:t>
            </a:r>
            <a:endParaRPr lang="en-GB" sz="1500" dirty="0"/>
          </a:p>
          <a:p>
            <a:pPr lvl="1"/>
            <a:r>
              <a:rPr lang="en-GB" sz="1500" dirty="0"/>
              <a:t>Karen </a:t>
            </a:r>
            <a:r>
              <a:rPr lang="en-GB" sz="1500" dirty="0" smtClean="0"/>
              <a:t>Armstrong</a:t>
            </a:r>
            <a:endParaRPr lang="en-GB" sz="1500" dirty="0"/>
          </a:p>
          <a:p>
            <a:pPr lvl="1"/>
            <a:r>
              <a:rPr lang="en-GB" sz="1500" dirty="0"/>
              <a:t>Helen Cullen</a:t>
            </a:r>
          </a:p>
          <a:p>
            <a:pPr lvl="1"/>
            <a:r>
              <a:rPr lang="en-GB" sz="1500" dirty="0"/>
              <a:t>Andrew Cullen</a:t>
            </a:r>
          </a:p>
          <a:p>
            <a:pPr lvl="1"/>
            <a:endParaRPr lang="en-GB" sz="1400" dirty="0"/>
          </a:p>
          <a:p>
            <a:pPr lvl="1"/>
            <a:endParaRPr lang="en-GB" dirty="0"/>
          </a:p>
          <a:p>
            <a:pPr lvl="1"/>
            <a:endParaRPr lang="en-GB" dirty="0"/>
          </a:p>
        </p:txBody>
      </p:sp>
    </p:spTree>
    <p:extLst>
      <p:ext uri="{BB962C8B-B14F-4D97-AF65-F5344CB8AC3E}">
        <p14:creationId xmlns:p14="http://schemas.microsoft.com/office/powerpoint/2010/main" val="2551357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36A88-31D9-4697-AB3B-57C886BAD2EB}"/>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Return to training Survey</a:t>
            </a:r>
          </a:p>
        </p:txBody>
      </p:sp>
    </p:spTree>
    <p:extLst>
      <p:ext uri="{BB962C8B-B14F-4D97-AF65-F5344CB8AC3E}">
        <p14:creationId xmlns:p14="http://schemas.microsoft.com/office/powerpoint/2010/main" val="4268687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AC95C-7BF2-4B36-8057-E35D8AB2E36F}"/>
              </a:ext>
            </a:extLst>
          </p:cNvPr>
          <p:cNvSpPr>
            <a:spLocks noGrp="1"/>
          </p:cNvSpPr>
          <p:nvPr>
            <p:ph type="title"/>
          </p:nvPr>
        </p:nvSpPr>
        <p:spPr/>
        <p:txBody>
          <a:bodyPr/>
          <a:lstStyle/>
          <a:p>
            <a:r>
              <a:rPr lang="en-GB" dirty="0"/>
              <a:t>Will you be returning to the club once swimming pools reopen?</a:t>
            </a:r>
          </a:p>
        </p:txBody>
      </p:sp>
      <p:graphicFrame>
        <p:nvGraphicFramePr>
          <p:cNvPr id="8" name="Chart 7">
            <a:extLst>
              <a:ext uri="{FF2B5EF4-FFF2-40B4-BE49-F238E27FC236}">
                <a16:creationId xmlns:a16="http://schemas.microsoft.com/office/drawing/2014/main" id="{DB791478-585B-488F-BC3F-EA63562A9593}"/>
              </a:ext>
            </a:extLst>
          </p:cNvPr>
          <p:cNvGraphicFramePr>
            <a:graphicFrameLocks/>
          </p:cNvGraphicFramePr>
          <p:nvPr>
            <p:extLst>
              <p:ext uri="{D42A27DB-BD31-4B8C-83A1-F6EECF244321}">
                <p14:modId xmlns:p14="http://schemas.microsoft.com/office/powerpoint/2010/main" val="1608044562"/>
              </p:ext>
            </p:extLst>
          </p:nvPr>
        </p:nvGraphicFramePr>
        <p:xfrm>
          <a:off x="2493892" y="2264672"/>
          <a:ext cx="7604265" cy="3659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37613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36A88-31D9-4697-AB3B-57C886BAD2EB}"/>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Return to training Plan</a:t>
            </a:r>
          </a:p>
        </p:txBody>
      </p:sp>
    </p:spTree>
    <p:extLst>
      <p:ext uri="{BB962C8B-B14F-4D97-AF65-F5344CB8AC3E}">
        <p14:creationId xmlns:p14="http://schemas.microsoft.com/office/powerpoint/2010/main" val="1750319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a:t>
            </a:r>
          </a:p>
        </p:txBody>
      </p:sp>
      <p:sp>
        <p:nvSpPr>
          <p:cNvPr id="5" name="Content Placeholder 4">
            <a:extLst>
              <a:ext uri="{FF2B5EF4-FFF2-40B4-BE49-F238E27FC236}">
                <a16:creationId xmlns:a16="http://schemas.microsoft.com/office/drawing/2014/main" id="{7E678264-1312-433A-B90C-B8DDC4F4B548}"/>
              </a:ext>
            </a:extLst>
          </p:cNvPr>
          <p:cNvSpPr>
            <a:spLocks noGrp="1"/>
          </p:cNvSpPr>
          <p:nvPr>
            <p:ph idx="1"/>
          </p:nvPr>
        </p:nvSpPr>
        <p:spPr>
          <a:xfrm>
            <a:off x="946575" y="1753987"/>
            <a:ext cx="10058400" cy="3849624"/>
          </a:xfrm>
        </p:spPr>
        <p:txBody>
          <a:bodyPr/>
          <a:lstStyle/>
          <a:p>
            <a:r>
              <a:rPr lang="en-GB" dirty="0"/>
              <a:t>Have you been on Club organiser?</a:t>
            </a:r>
          </a:p>
          <a:p>
            <a:pPr lvl="1"/>
            <a:r>
              <a:rPr lang="en-GB" dirty="0"/>
              <a:t>You MUST </a:t>
            </a:r>
            <a:r>
              <a:rPr lang="en-GB" dirty="0" smtClean="0"/>
              <a:t>read these before </a:t>
            </a:r>
            <a:r>
              <a:rPr lang="en-GB" dirty="0"/>
              <a:t>the first </a:t>
            </a:r>
            <a:r>
              <a:rPr lang="en-GB" dirty="0" smtClean="0"/>
              <a:t>session</a:t>
            </a:r>
          </a:p>
          <a:p>
            <a:pPr lvl="1"/>
            <a:r>
              <a:rPr lang="en-GB" dirty="0" smtClean="0"/>
              <a:t>This will be captured in one tick box on Club organiser. (You do not need to print this anymore)</a:t>
            </a:r>
            <a:endParaRPr lang="en-GB" dirty="0"/>
          </a:p>
          <a:p>
            <a:pPr lvl="1"/>
            <a:endParaRPr lang="en-GB" dirty="0"/>
          </a:p>
          <a:p>
            <a:pPr lvl="1"/>
            <a:endParaRPr lang="en-GB" dirty="0"/>
          </a:p>
        </p:txBody>
      </p:sp>
      <p:pic>
        <p:nvPicPr>
          <p:cNvPr id="7" name="Picture 6">
            <a:extLst>
              <a:ext uri="{FF2B5EF4-FFF2-40B4-BE49-F238E27FC236}">
                <a16:creationId xmlns:a16="http://schemas.microsoft.com/office/drawing/2014/main" id="{7803BA12-28B8-4B67-AEF0-A7A82ABDB8D1}"/>
              </a:ext>
            </a:extLst>
          </p:cNvPr>
          <p:cNvPicPr>
            <a:picLocks noChangeAspect="1"/>
          </p:cNvPicPr>
          <p:nvPr/>
        </p:nvPicPr>
        <p:blipFill>
          <a:blip r:embed="rId2"/>
          <a:stretch>
            <a:fillRect/>
          </a:stretch>
        </p:blipFill>
        <p:spPr>
          <a:xfrm>
            <a:off x="6332146" y="2748615"/>
            <a:ext cx="4793054" cy="3466791"/>
          </a:xfrm>
          <a:prstGeom prst="rect">
            <a:avLst/>
          </a:prstGeom>
        </p:spPr>
      </p:pic>
      <p:pic>
        <p:nvPicPr>
          <p:cNvPr id="3" name="Picture 2"/>
          <p:cNvPicPr>
            <a:picLocks noChangeAspect="1"/>
          </p:cNvPicPr>
          <p:nvPr/>
        </p:nvPicPr>
        <p:blipFill>
          <a:blip r:embed="rId3"/>
          <a:stretch>
            <a:fillRect/>
          </a:stretch>
        </p:blipFill>
        <p:spPr>
          <a:xfrm>
            <a:off x="637350" y="2748615"/>
            <a:ext cx="4982053" cy="3489733"/>
          </a:xfrm>
          <a:prstGeom prst="rect">
            <a:avLst/>
          </a:prstGeom>
        </p:spPr>
      </p:pic>
    </p:spTree>
    <p:extLst>
      <p:ext uri="{BB962C8B-B14F-4D97-AF65-F5344CB8AC3E}">
        <p14:creationId xmlns:p14="http://schemas.microsoft.com/office/powerpoint/2010/main" val="18208836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a:t>
            </a:r>
          </a:p>
        </p:txBody>
      </p:sp>
      <p:sp>
        <p:nvSpPr>
          <p:cNvPr id="3" name="Content Placeholder 2">
            <a:extLst>
              <a:ext uri="{FF2B5EF4-FFF2-40B4-BE49-F238E27FC236}">
                <a16:creationId xmlns:a16="http://schemas.microsoft.com/office/drawing/2014/main" id="{9C2CD91E-F44B-4E09-AD53-C43D89DF3143}"/>
              </a:ext>
            </a:extLst>
          </p:cNvPr>
          <p:cNvSpPr>
            <a:spLocks noGrp="1"/>
          </p:cNvSpPr>
          <p:nvPr>
            <p:ph idx="1"/>
          </p:nvPr>
        </p:nvSpPr>
        <p:spPr>
          <a:xfrm>
            <a:off x="1066800" y="2014194"/>
            <a:ext cx="10058400" cy="3849624"/>
          </a:xfrm>
        </p:spPr>
        <p:txBody>
          <a:bodyPr>
            <a:normAutofit lnSpcReduction="10000"/>
          </a:bodyPr>
          <a:lstStyle/>
          <a:p>
            <a:r>
              <a:rPr lang="en-GB" sz="1600" dirty="0"/>
              <a:t>Lanes will have reduced numbers (following Swim England's guidelines)</a:t>
            </a:r>
          </a:p>
          <a:p>
            <a:r>
              <a:rPr lang="en-GB" sz="1600" dirty="0"/>
              <a:t>Single width lanes for club swimming (this allows for more flexibility when coaching, less swimmers being stuck behind </a:t>
            </a:r>
            <a:r>
              <a:rPr lang="en-GB" sz="1600" dirty="0" smtClean="0"/>
              <a:t>others)</a:t>
            </a:r>
            <a:endParaRPr lang="en-GB" sz="1600" dirty="0"/>
          </a:p>
          <a:p>
            <a:pPr lvl="1"/>
            <a:r>
              <a:rPr lang="en-GB" sz="1400" dirty="0"/>
              <a:t>Max 6 people in a 25m lane</a:t>
            </a:r>
          </a:p>
          <a:p>
            <a:pPr lvl="1"/>
            <a:r>
              <a:rPr lang="en-GB" sz="1400" dirty="0"/>
              <a:t>Max 4 people in a 20m lane</a:t>
            </a:r>
          </a:p>
          <a:p>
            <a:pPr lvl="1"/>
            <a:r>
              <a:rPr lang="en-GB" sz="1400" dirty="0"/>
              <a:t>Max 12 people in a 50m lane</a:t>
            </a:r>
          </a:p>
          <a:p>
            <a:r>
              <a:rPr lang="en-GB" sz="1600" dirty="0"/>
              <a:t>We will endeavour to run training </a:t>
            </a:r>
            <a:r>
              <a:rPr lang="en-GB" sz="1600" dirty="0" smtClean="0"/>
              <a:t>with </a:t>
            </a:r>
            <a:r>
              <a:rPr lang="en-GB" sz="1600" dirty="0"/>
              <a:t>less people in the lane</a:t>
            </a:r>
          </a:p>
          <a:p>
            <a:r>
              <a:rPr lang="en-GB" sz="1600" dirty="0"/>
              <a:t>We </a:t>
            </a:r>
            <a:r>
              <a:rPr lang="en-GB" sz="1600" dirty="0" smtClean="0"/>
              <a:t>currently have </a:t>
            </a:r>
            <a:r>
              <a:rPr lang="en-GB" sz="1600" dirty="0"/>
              <a:t>access to 6 lanes in the 25m pool and we have spaced out the programme to allow more space for each swimmer</a:t>
            </a:r>
          </a:p>
          <a:p>
            <a:r>
              <a:rPr lang="en-GB" sz="1600" dirty="0"/>
              <a:t>Please come beach ready! (Change on the poolside!)</a:t>
            </a:r>
          </a:p>
          <a:p>
            <a:pPr lvl="1"/>
            <a:r>
              <a:rPr lang="en-GB" sz="1400" dirty="0"/>
              <a:t>That means if you need help to put your </a:t>
            </a:r>
            <a:r>
              <a:rPr lang="en-GB" sz="1400" dirty="0" smtClean="0"/>
              <a:t>hat on, please do it before you arrive</a:t>
            </a:r>
          </a:p>
          <a:p>
            <a:r>
              <a:rPr lang="en-GB" dirty="0" smtClean="0"/>
              <a:t>Please </a:t>
            </a:r>
            <a:r>
              <a:rPr lang="en-GB" dirty="0"/>
              <a:t>make use of the hand sanitizers on entrance to the pool! It is really important that everyone uses these</a:t>
            </a:r>
          </a:p>
          <a:p>
            <a:endParaRPr lang="en-GB" dirty="0"/>
          </a:p>
          <a:p>
            <a:endParaRPr lang="en-GB" dirty="0"/>
          </a:p>
        </p:txBody>
      </p:sp>
    </p:spTree>
    <p:extLst>
      <p:ext uri="{BB962C8B-B14F-4D97-AF65-F5344CB8AC3E}">
        <p14:creationId xmlns:p14="http://schemas.microsoft.com/office/powerpoint/2010/main" val="4137892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EAF23E-1803-4D77-856F-C74718DCDCC6}"/>
              </a:ext>
            </a:extLst>
          </p:cNvPr>
          <p:cNvPicPr>
            <a:picLocks noGrp="1" noChangeAspect="1"/>
          </p:cNvPicPr>
          <p:nvPr>
            <p:ph idx="1"/>
          </p:nvPr>
        </p:nvPicPr>
        <p:blipFill>
          <a:blip r:embed="rId2"/>
          <a:stretch>
            <a:fillRect/>
          </a:stretch>
        </p:blipFill>
        <p:spPr>
          <a:xfrm>
            <a:off x="1407230" y="372404"/>
            <a:ext cx="9169786" cy="6113191"/>
          </a:xfrm>
        </p:spPr>
      </p:pic>
    </p:spTree>
    <p:extLst>
      <p:ext uri="{BB962C8B-B14F-4D97-AF65-F5344CB8AC3E}">
        <p14:creationId xmlns:p14="http://schemas.microsoft.com/office/powerpoint/2010/main" val="3606186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smtClean="0"/>
              <a:t>On Exit of the </a:t>
            </a:r>
            <a:r>
              <a:rPr lang="en-GB" dirty="0"/>
              <a:t>pool?	</a:t>
            </a:r>
          </a:p>
        </p:txBody>
      </p:sp>
      <p:sp>
        <p:nvSpPr>
          <p:cNvPr id="3" name="Content Placeholder 2">
            <a:extLst>
              <a:ext uri="{FF2B5EF4-FFF2-40B4-BE49-F238E27FC236}">
                <a16:creationId xmlns:a16="http://schemas.microsoft.com/office/drawing/2014/main" id="{9C2CD91E-F44B-4E09-AD53-C43D89DF3143}"/>
              </a:ext>
            </a:extLst>
          </p:cNvPr>
          <p:cNvSpPr>
            <a:spLocks noGrp="1"/>
          </p:cNvSpPr>
          <p:nvPr>
            <p:ph idx="1"/>
          </p:nvPr>
        </p:nvSpPr>
        <p:spPr>
          <a:xfrm>
            <a:off x="1066800" y="2014194"/>
            <a:ext cx="10058400" cy="3849624"/>
          </a:xfrm>
        </p:spPr>
        <p:txBody>
          <a:bodyPr>
            <a:normAutofit/>
          </a:bodyPr>
          <a:lstStyle/>
          <a:p>
            <a:r>
              <a:rPr lang="en-GB" sz="1600" dirty="0" smtClean="0"/>
              <a:t>No showers are available for the swimmers </a:t>
            </a:r>
          </a:p>
          <a:p>
            <a:pPr lvl="1"/>
            <a:r>
              <a:rPr lang="en-GB" sz="1400" dirty="0" smtClean="0"/>
              <a:t>Please shower at home</a:t>
            </a:r>
          </a:p>
          <a:p>
            <a:pPr marL="274320" lvl="1" indent="0">
              <a:buNone/>
            </a:pPr>
            <a:endParaRPr lang="en-GB" sz="1400" dirty="0" smtClean="0"/>
          </a:p>
          <a:p>
            <a:r>
              <a:rPr lang="en-GB" sz="1600" dirty="0" smtClean="0"/>
              <a:t>The club has been allocated some change rooms to allow for FAST changing</a:t>
            </a:r>
          </a:p>
          <a:p>
            <a:pPr lvl="1"/>
            <a:r>
              <a:rPr lang="en-GB" sz="1400" dirty="0" smtClean="0"/>
              <a:t>Individual changing rooms only! </a:t>
            </a:r>
          </a:p>
          <a:p>
            <a:pPr lvl="1"/>
            <a:endParaRPr lang="en-GB" sz="1400" dirty="0"/>
          </a:p>
          <a:p>
            <a:r>
              <a:rPr lang="en-GB" sz="1600" dirty="0" smtClean="0"/>
              <a:t>Please listen to and follow the instructions given to you by the COVID Officers</a:t>
            </a:r>
          </a:p>
          <a:p>
            <a:pPr lvl="1"/>
            <a:endParaRPr lang="en-GB" sz="1400" dirty="0" smtClean="0"/>
          </a:p>
          <a:p>
            <a:r>
              <a:rPr lang="en-GB" sz="1600" dirty="0" smtClean="0"/>
              <a:t>Please </a:t>
            </a:r>
            <a:r>
              <a:rPr lang="en-GB" sz="1600" dirty="0"/>
              <a:t>make use of the hand sanitizers on </a:t>
            </a:r>
            <a:r>
              <a:rPr lang="en-GB" sz="1600" dirty="0" smtClean="0"/>
              <a:t>exit </a:t>
            </a:r>
            <a:r>
              <a:rPr lang="en-GB" sz="1600" dirty="0"/>
              <a:t>to the pool! It is really important that everyone uses these</a:t>
            </a:r>
          </a:p>
          <a:p>
            <a:endParaRPr lang="en-GB" dirty="0"/>
          </a:p>
          <a:p>
            <a:endParaRPr lang="en-GB" dirty="0"/>
          </a:p>
        </p:txBody>
      </p:sp>
    </p:spTree>
    <p:extLst>
      <p:ext uri="{BB962C8B-B14F-4D97-AF65-F5344CB8AC3E}">
        <p14:creationId xmlns:p14="http://schemas.microsoft.com/office/powerpoint/2010/main" val="3775507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FD5295-89B3-4A04-856C-A07FCF132765}"/>
              </a:ext>
            </a:extLst>
          </p:cNvPr>
          <p:cNvPicPr>
            <a:picLocks noChangeAspect="1"/>
          </p:cNvPicPr>
          <p:nvPr/>
        </p:nvPicPr>
        <p:blipFill rotWithShape="1">
          <a:blip r:embed="rId2"/>
          <a:srcRect l="13036" t="47377" r="6477" b="21107"/>
          <a:stretch/>
        </p:blipFill>
        <p:spPr>
          <a:xfrm>
            <a:off x="1491533" y="2275165"/>
            <a:ext cx="9208933" cy="2406895"/>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cs typeface="Arial" panose="020B0604020202020204" pitchFamily="34" charset="0"/>
              </a:rPr>
              <a:t>Chairman’s Welcome</a:t>
            </a:r>
          </a:p>
        </p:txBody>
      </p:sp>
    </p:spTree>
    <p:extLst>
      <p:ext uri="{BB962C8B-B14F-4D97-AF65-F5344CB8AC3E}">
        <p14:creationId xmlns:p14="http://schemas.microsoft.com/office/powerpoint/2010/main" val="1519766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(25m)</a:t>
            </a:r>
          </a:p>
        </p:txBody>
      </p:sp>
      <p:grpSp>
        <p:nvGrpSpPr>
          <p:cNvPr id="26" name="Group 25">
            <a:extLst>
              <a:ext uri="{FF2B5EF4-FFF2-40B4-BE49-F238E27FC236}">
                <a16:creationId xmlns:a16="http://schemas.microsoft.com/office/drawing/2014/main" id="{352EFF1C-8D0A-42B5-A9AB-3F73CA025A81}"/>
              </a:ext>
            </a:extLst>
          </p:cNvPr>
          <p:cNvGrpSpPr/>
          <p:nvPr/>
        </p:nvGrpSpPr>
        <p:grpSpPr>
          <a:xfrm>
            <a:off x="1066800" y="2014194"/>
            <a:ext cx="10058400" cy="651680"/>
            <a:chOff x="1066800" y="2014194"/>
            <a:chExt cx="10058400" cy="651680"/>
          </a:xfrm>
        </p:grpSpPr>
        <p:sp>
          <p:nvSpPr>
            <p:cNvPr id="6" name="Rectangle 5">
              <a:extLst>
                <a:ext uri="{FF2B5EF4-FFF2-40B4-BE49-F238E27FC236}">
                  <a16:creationId xmlns:a16="http://schemas.microsoft.com/office/drawing/2014/main" id="{507AA4C6-4F80-4030-9C73-B6323F25B18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E44414C7-0956-47FE-80F2-64105137208B}"/>
                </a:ext>
              </a:extLst>
            </p:cNvPr>
            <p:cNvGrpSpPr/>
            <p:nvPr/>
          </p:nvGrpSpPr>
          <p:grpSpPr>
            <a:xfrm>
              <a:off x="1339850" y="2187634"/>
              <a:ext cx="9512300" cy="304800"/>
              <a:chOff x="1358900" y="3294523"/>
              <a:chExt cx="9512300" cy="304800"/>
            </a:xfrm>
          </p:grpSpPr>
          <p:cxnSp>
            <p:nvCxnSpPr>
              <p:cNvPr id="14" name="Straight Connector 13">
                <a:extLst>
                  <a:ext uri="{FF2B5EF4-FFF2-40B4-BE49-F238E27FC236}">
                    <a16:creationId xmlns:a16="http://schemas.microsoft.com/office/drawing/2014/main" id="{7540FE72-019B-4C80-81BD-D7FB8691CA3A}"/>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6E1115-B9EC-4221-8B00-EB61AEDF20D2}"/>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B993AC-3D31-4C48-9733-8426F2E2F97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596ACC7C-EF51-4E55-B474-83CB72E67DE0}"/>
              </a:ext>
            </a:extLst>
          </p:cNvPr>
          <p:cNvGrpSpPr/>
          <p:nvPr/>
        </p:nvGrpSpPr>
        <p:grpSpPr>
          <a:xfrm>
            <a:off x="1066800" y="2665874"/>
            <a:ext cx="10058400" cy="651680"/>
            <a:chOff x="1066800" y="2014194"/>
            <a:chExt cx="10058400" cy="651680"/>
          </a:xfrm>
        </p:grpSpPr>
        <p:sp>
          <p:nvSpPr>
            <p:cNvPr id="28" name="Rectangle 27">
              <a:extLst>
                <a:ext uri="{FF2B5EF4-FFF2-40B4-BE49-F238E27FC236}">
                  <a16:creationId xmlns:a16="http://schemas.microsoft.com/office/drawing/2014/main" id="{C4819F5F-B256-4E53-B32B-881E2C73DE66}"/>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A837882-43EA-4B74-9E3A-22310934BD7C}"/>
                </a:ext>
              </a:extLst>
            </p:cNvPr>
            <p:cNvGrpSpPr/>
            <p:nvPr/>
          </p:nvGrpSpPr>
          <p:grpSpPr>
            <a:xfrm>
              <a:off x="1339850" y="2187634"/>
              <a:ext cx="9512300" cy="304800"/>
              <a:chOff x="1358900" y="3294523"/>
              <a:chExt cx="9512300" cy="304800"/>
            </a:xfrm>
          </p:grpSpPr>
          <p:cxnSp>
            <p:nvCxnSpPr>
              <p:cNvPr id="30" name="Straight Connector 29">
                <a:extLst>
                  <a:ext uri="{FF2B5EF4-FFF2-40B4-BE49-F238E27FC236}">
                    <a16:creationId xmlns:a16="http://schemas.microsoft.com/office/drawing/2014/main" id="{7A6FD7E2-D5C9-43F1-9609-7B7A96B5580B}"/>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A89CB-CEF7-41AC-85DB-D34D7EAA5270}"/>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1103D27-AF06-4E31-9E27-B40B96AE4CA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EE42336D-F782-46D1-86B2-32A0F548DB44}"/>
              </a:ext>
            </a:extLst>
          </p:cNvPr>
          <p:cNvGrpSpPr/>
          <p:nvPr/>
        </p:nvGrpSpPr>
        <p:grpSpPr>
          <a:xfrm>
            <a:off x="1066800" y="3317554"/>
            <a:ext cx="10058400" cy="651680"/>
            <a:chOff x="1066800" y="2014194"/>
            <a:chExt cx="10058400" cy="651680"/>
          </a:xfrm>
        </p:grpSpPr>
        <p:sp>
          <p:nvSpPr>
            <p:cNvPr id="34" name="Rectangle 33">
              <a:extLst>
                <a:ext uri="{FF2B5EF4-FFF2-40B4-BE49-F238E27FC236}">
                  <a16:creationId xmlns:a16="http://schemas.microsoft.com/office/drawing/2014/main" id="{B1D967D8-B7EB-42D8-A384-C36DE511B5C4}"/>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137BF974-F794-4676-8268-81962EEA1343}"/>
                </a:ext>
              </a:extLst>
            </p:cNvPr>
            <p:cNvGrpSpPr/>
            <p:nvPr/>
          </p:nvGrpSpPr>
          <p:grpSpPr>
            <a:xfrm>
              <a:off x="1339850" y="2187634"/>
              <a:ext cx="9512300" cy="304800"/>
              <a:chOff x="1358900" y="3294523"/>
              <a:chExt cx="9512300" cy="304800"/>
            </a:xfrm>
          </p:grpSpPr>
          <p:cxnSp>
            <p:nvCxnSpPr>
              <p:cNvPr id="36" name="Straight Connector 35">
                <a:extLst>
                  <a:ext uri="{FF2B5EF4-FFF2-40B4-BE49-F238E27FC236}">
                    <a16:creationId xmlns:a16="http://schemas.microsoft.com/office/drawing/2014/main" id="{0402FF9D-6BD3-421B-A245-280D5F0A49F7}"/>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B0FE84-982B-40D9-AF8A-2863DC9717FD}"/>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6B8CCC2-EBCF-454E-AB9F-261AE03147E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B998FF8F-052C-4F2B-8692-2341B217C724}"/>
              </a:ext>
            </a:extLst>
          </p:cNvPr>
          <p:cNvGrpSpPr/>
          <p:nvPr/>
        </p:nvGrpSpPr>
        <p:grpSpPr>
          <a:xfrm>
            <a:off x="1066800" y="3969234"/>
            <a:ext cx="10058400" cy="651680"/>
            <a:chOff x="1066800" y="2014194"/>
            <a:chExt cx="10058400" cy="651680"/>
          </a:xfrm>
        </p:grpSpPr>
        <p:sp>
          <p:nvSpPr>
            <p:cNvPr id="40" name="Rectangle 39">
              <a:extLst>
                <a:ext uri="{FF2B5EF4-FFF2-40B4-BE49-F238E27FC236}">
                  <a16:creationId xmlns:a16="http://schemas.microsoft.com/office/drawing/2014/main" id="{434EA3CA-A1DD-400F-A8AB-5725BB9B917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E6066B11-0199-4162-AC22-960E50F621E2}"/>
                </a:ext>
              </a:extLst>
            </p:cNvPr>
            <p:cNvGrpSpPr/>
            <p:nvPr/>
          </p:nvGrpSpPr>
          <p:grpSpPr>
            <a:xfrm>
              <a:off x="1339850" y="2187634"/>
              <a:ext cx="9512300" cy="304800"/>
              <a:chOff x="1358900" y="3294523"/>
              <a:chExt cx="9512300" cy="304800"/>
            </a:xfrm>
          </p:grpSpPr>
          <p:cxnSp>
            <p:nvCxnSpPr>
              <p:cNvPr id="42" name="Straight Connector 41">
                <a:extLst>
                  <a:ext uri="{FF2B5EF4-FFF2-40B4-BE49-F238E27FC236}">
                    <a16:creationId xmlns:a16="http://schemas.microsoft.com/office/drawing/2014/main" id="{A7AA80FB-FE38-4109-813F-45E97F5A04E6}"/>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5A7600-E374-44CB-8154-C8AAD63C978A}"/>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06455D-0FF3-4DC2-A8F2-2873C240AF61}"/>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8525BA13-690D-40CF-A7B7-C7EB5A63BBE9}"/>
              </a:ext>
            </a:extLst>
          </p:cNvPr>
          <p:cNvGrpSpPr/>
          <p:nvPr/>
        </p:nvGrpSpPr>
        <p:grpSpPr>
          <a:xfrm>
            <a:off x="1066800" y="4620914"/>
            <a:ext cx="10058400" cy="651680"/>
            <a:chOff x="1066800" y="2014194"/>
            <a:chExt cx="10058400" cy="651680"/>
          </a:xfrm>
        </p:grpSpPr>
        <p:sp>
          <p:nvSpPr>
            <p:cNvPr id="46" name="Rectangle 45">
              <a:extLst>
                <a:ext uri="{FF2B5EF4-FFF2-40B4-BE49-F238E27FC236}">
                  <a16:creationId xmlns:a16="http://schemas.microsoft.com/office/drawing/2014/main" id="{A7DDC8C6-DB9C-4D30-B49B-9DF3DE8E82E6}"/>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841DD2E2-A31E-42C2-897C-C0A02D4E08B1}"/>
                </a:ext>
              </a:extLst>
            </p:cNvPr>
            <p:cNvGrpSpPr/>
            <p:nvPr/>
          </p:nvGrpSpPr>
          <p:grpSpPr>
            <a:xfrm>
              <a:off x="1339850" y="2187634"/>
              <a:ext cx="9512300" cy="304800"/>
              <a:chOff x="1358900" y="3294523"/>
              <a:chExt cx="9512300" cy="304800"/>
            </a:xfrm>
          </p:grpSpPr>
          <p:cxnSp>
            <p:nvCxnSpPr>
              <p:cNvPr id="48" name="Straight Connector 47">
                <a:extLst>
                  <a:ext uri="{FF2B5EF4-FFF2-40B4-BE49-F238E27FC236}">
                    <a16:creationId xmlns:a16="http://schemas.microsoft.com/office/drawing/2014/main" id="{BCAB80AA-2286-4161-B873-A6EBA8F24CC2}"/>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5D2A5E-6B82-4693-BA9B-E69C6D40F1A5}"/>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8648372-CB8D-4968-B7B0-C59B565943DB}"/>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EACF7749-4BD3-43CD-998D-3C75FBAF0CA7}"/>
              </a:ext>
            </a:extLst>
          </p:cNvPr>
          <p:cNvGrpSpPr/>
          <p:nvPr/>
        </p:nvGrpSpPr>
        <p:grpSpPr>
          <a:xfrm>
            <a:off x="1066800" y="5272594"/>
            <a:ext cx="10058400" cy="651680"/>
            <a:chOff x="1066800" y="2014194"/>
            <a:chExt cx="10058400" cy="651680"/>
          </a:xfrm>
        </p:grpSpPr>
        <p:sp>
          <p:nvSpPr>
            <p:cNvPr id="52" name="Rectangle 51">
              <a:extLst>
                <a:ext uri="{FF2B5EF4-FFF2-40B4-BE49-F238E27FC236}">
                  <a16:creationId xmlns:a16="http://schemas.microsoft.com/office/drawing/2014/main" id="{9F69DCEF-6FDC-4701-8DC0-B030E540419E}"/>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4D7BA734-6262-4152-A751-EFEBA68EF4A7}"/>
                </a:ext>
              </a:extLst>
            </p:cNvPr>
            <p:cNvGrpSpPr/>
            <p:nvPr/>
          </p:nvGrpSpPr>
          <p:grpSpPr>
            <a:xfrm>
              <a:off x="1339850" y="2187634"/>
              <a:ext cx="9512300" cy="304800"/>
              <a:chOff x="1358900" y="3294523"/>
              <a:chExt cx="9512300" cy="304800"/>
            </a:xfrm>
          </p:grpSpPr>
          <p:cxnSp>
            <p:nvCxnSpPr>
              <p:cNvPr id="54" name="Straight Connector 53">
                <a:extLst>
                  <a:ext uri="{FF2B5EF4-FFF2-40B4-BE49-F238E27FC236}">
                    <a16:creationId xmlns:a16="http://schemas.microsoft.com/office/drawing/2014/main" id="{74C862F4-4D23-4057-8902-4803C56BE4CE}"/>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71603AE-FF5D-4B84-BF99-88D016477369}"/>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DD8EA9C-9BDB-4431-8625-B2C0AE07CDC7}"/>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cxnSp>
        <p:nvCxnSpPr>
          <p:cNvPr id="59" name="Straight Connector 58">
            <a:extLst>
              <a:ext uri="{FF2B5EF4-FFF2-40B4-BE49-F238E27FC236}">
                <a16:creationId xmlns:a16="http://schemas.microsoft.com/office/drawing/2014/main" id="{725F6049-DBFA-4576-A1B6-23D59F4482E5}"/>
              </a:ext>
            </a:extLst>
          </p:cNvPr>
          <p:cNvCxnSpPr>
            <a:cxnSpLocks/>
          </p:cNvCxnSpPr>
          <p:nvPr/>
        </p:nvCxnSpPr>
        <p:spPr>
          <a:xfrm>
            <a:off x="3164305" y="2014194"/>
            <a:ext cx="0" cy="391008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1D6339A6-F78F-4210-814A-B5E986946C2B}"/>
              </a:ext>
            </a:extLst>
          </p:cNvPr>
          <p:cNvCxnSpPr>
            <a:cxnSpLocks/>
          </p:cNvCxnSpPr>
          <p:nvPr/>
        </p:nvCxnSpPr>
        <p:spPr>
          <a:xfrm>
            <a:off x="9079831" y="2034885"/>
            <a:ext cx="0" cy="391008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2" name="TextBox 61">
            <a:extLst>
              <a:ext uri="{FF2B5EF4-FFF2-40B4-BE49-F238E27FC236}">
                <a16:creationId xmlns:a16="http://schemas.microsoft.com/office/drawing/2014/main" id="{574ADD79-FA04-48DA-AE08-F6F28CEF0C53}"/>
              </a:ext>
            </a:extLst>
          </p:cNvPr>
          <p:cNvSpPr txBox="1"/>
          <p:nvPr/>
        </p:nvSpPr>
        <p:spPr>
          <a:xfrm>
            <a:off x="2791326" y="1609633"/>
            <a:ext cx="962526" cy="369332"/>
          </a:xfrm>
          <a:prstGeom prst="rect">
            <a:avLst/>
          </a:prstGeom>
          <a:noFill/>
        </p:spPr>
        <p:txBody>
          <a:bodyPr wrap="square" rtlCol="0">
            <a:spAutoFit/>
          </a:bodyPr>
          <a:lstStyle/>
          <a:p>
            <a:r>
              <a:rPr lang="en-GB" dirty="0"/>
              <a:t>Flags</a:t>
            </a:r>
          </a:p>
        </p:txBody>
      </p:sp>
      <p:sp>
        <p:nvSpPr>
          <p:cNvPr id="63" name="TextBox 62">
            <a:extLst>
              <a:ext uri="{FF2B5EF4-FFF2-40B4-BE49-F238E27FC236}">
                <a16:creationId xmlns:a16="http://schemas.microsoft.com/office/drawing/2014/main" id="{88170881-65DF-4753-971B-CF6A60AC6E74}"/>
              </a:ext>
            </a:extLst>
          </p:cNvPr>
          <p:cNvSpPr txBox="1"/>
          <p:nvPr/>
        </p:nvSpPr>
        <p:spPr>
          <a:xfrm>
            <a:off x="8706852" y="1609017"/>
            <a:ext cx="962526" cy="369332"/>
          </a:xfrm>
          <a:prstGeom prst="rect">
            <a:avLst/>
          </a:prstGeom>
          <a:noFill/>
        </p:spPr>
        <p:txBody>
          <a:bodyPr wrap="square" rtlCol="0">
            <a:spAutoFit/>
          </a:bodyPr>
          <a:lstStyle/>
          <a:p>
            <a:r>
              <a:rPr lang="en-GB" dirty="0"/>
              <a:t>Flags</a:t>
            </a:r>
          </a:p>
        </p:txBody>
      </p:sp>
      <p:grpSp>
        <p:nvGrpSpPr>
          <p:cNvPr id="75" name="Group 74">
            <a:extLst>
              <a:ext uri="{FF2B5EF4-FFF2-40B4-BE49-F238E27FC236}">
                <a16:creationId xmlns:a16="http://schemas.microsoft.com/office/drawing/2014/main" id="{3C0C3526-A6F3-4EFB-BBE2-16DCD0903504}"/>
              </a:ext>
            </a:extLst>
          </p:cNvPr>
          <p:cNvGrpSpPr/>
          <p:nvPr/>
        </p:nvGrpSpPr>
        <p:grpSpPr>
          <a:xfrm>
            <a:off x="1030940" y="1903140"/>
            <a:ext cx="4820417" cy="692276"/>
            <a:chOff x="1030940" y="1903140"/>
            <a:chExt cx="4820417" cy="692276"/>
          </a:xfrm>
        </p:grpSpPr>
        <p:sp>
          <p:nvSpPr>
            <p:cNvPr id="57" name="Oval 56">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64" name="Oval 63">
              <a:extLst>
                <a:ext uri="{FF2B5EF4-FFF2-40B4-BE49-F238E27FC236}">
                  <a16:creationId xmlns:a16="http://schemas.microsoft.com/office/drawing/2014/main" id="{18261246-1B30-431F-A4B0-5615D61CF4D1}"/>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65" name="Oval 64">
              <a:extLst>
                <a:ext uri="{FF2B5EF4-FFF2-40B4-BE49-F238E27FC236}">
                  <a16:creationId xmlns:a16="http://schemas.microsoft.com/office/drawing/2014/main" id="{09A7B324-A8B7-474B-8DE2-D6972FD8792B}"/>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66" name="Oval 65">
              <a:extLst>
                <a:ext uri="{FF2B5EF4-FFF2-40B4-BE49-F238E27FC236}">
                  <a16:creationId xmlns:a16="http://schemas.microsoft.com/office/drawing/2014/main" id="{5C319B54-46FE-4395-9545-19037D302033}"/>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67" name="Oval 66">
              <a:extLst>
                <a:ext uri="{FF2B5EF4-FFF2-40B4-BE49-F238E27FC236}">
                  <a16:creationId xmlns:a16="http://schemas.microsoft.com/office/drawing/2014/main" id="{C7E5CAEB-9BF1-4D77-AB99-3631DD6F1D7E}"/>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68" name="Oval 67">
              <a:extLst>
                <a:ext uri="{FF2B5EF4-FFF2-40B4-BE49-F238E27FC236}">
                  <a16:creationId xmlns:a16="http://schemas.microsoft.com/office/drawing/2014/main" id="{49C0994E-CF22-4784-A017-29D87F4BA1FC}"/>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grpSp>
        <p:nvGrpSpPr>
          <p:cNvPr id="76" name="Group 75">
            <a:extLst>
              <a:ext uri="{FF2B5EF4-FFF2-40B4-BE49-F238E27FC236}">
                <a16:creationId xmlns:a16="http://schemas.microsoft.com/office/drawing/2014/main" id="{B0FB125C-B998-4682-BCB1-AF8BEA80DF75}"/>
              </a:ext>
            </a:extLst>
          </p:cNvPr>
          <p:cNvGrpSpPr/>
          <p:nvPr/>
        </p:nvGrpSpPr>
        <p:grpSpPr>
          <a:xfrm>
            <a:off x="1013227" y="2548423"/>
            <a:ext cx="4820417" cy="692276"/>
            <a:chOff x="1030940" y="1903140"/>
            <a:chExt cx="4820417" cy="692276"/>
          </a:xfrm>
        </p:grpSpPr>
        <p:sp>
          <p:nvSpPr>
            <p:cNvPr id="77" name="Oval 76">
              <a:extLst>
                <a:ext uri="{FF2B5EF4-FFF2-40B4-BE49-F238E27FC236}">
                  <a16:creationId xmlns:a16="http://schemas.microsoft.com/office/drawing/2014/main" id="{99C59F06-B1E7-4B71-A109-6F3C30BCDECC}"/>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78" name="Oval 77">
              <a:extLst>
                <a:ext uri="{FF2B5EF4-FFF2-40B4-BE49-F238E27FC236}">
                  <a16:creationId xmlns:a16="http://schemas.microsoft.com/office/drawing/2014/main" id="{11E26CA6-2DB8-4899-9C76-0CCCCB2C851D}"/>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79" name="Oval 78">
              <a:extLst>
                <a:ext uri="{FF2B5EF4-FFF2-40B4-BE49-F238E27FC236}">
                  <a16:creationId xmlns:a16="http://schemas.microsoft.com/office/drawing/2014/main" id="{4D7DDDD9-0682-4BD4-8983-5A310C06EBDE}"/>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80" name="Oval 79">
              <a:extLst>
                <a:ext uri="{FF2B5EF4-FFF2-40B4-BE49-F238E27FC236}">
                  <a16:creationId xmlns:a16="http://schemas.microsoft.com/office/drawing/2014/main" id="{4FDCD11C-A002-4401-BBE6-3F23B0FF56D6}"/>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81" name="Oval 80">
              <a:extLst>
                <a:ext uri="{FF2B5EF4-FFF2-40B4-BE49-F238E27FC236}">
                  <a16:creationId xmlns:a16="http://schemas.microsoft.com/office/drawing/2014/main" id="{6A76AA7B-1583-40DD-AA40-E7AF3953B3A1}"/>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82" name="Oval 81">
              <a:extLst>
                <a:ext uri="{FF2B5EF4-FFF2-40B4-BE49-F238E27FC236}">
                  <a16:creationId xmlns:a16="http://schemas.microsoft.com/office/drawing/2014/main" id="{9F9977B1-23C7-4140-993F-1EF6F1221F4B}"/>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grpSp>
        <p:nvGrpSpPr>
          <p:cNvPr id="83" name="Group 82">
            <a:extLst>
              <a:ext uri="{FF2B5EF4-FFF2-40B4-BE49-F238E27FC236}">
                <a16:creationId xmlns:a16="http://schemas.microsoft.com/office/drawing/2014/main" id="{D2F1AB96-E313-4F58-A9E2-CE0142031739}"/>
              </a:ext>
            </a:extLst>
          </p:cNvPr>
          <p:cNvGrpSpPr/>
          <p:nvPr/>
        </p:nvGrpSpPr>
        <p:grpSpPr>
          <a:xfrm>
            <a:off x="1013227" y="3169839"/>
            <a:ext cx="4820417" cy="692276"/>
            <a:chOff x="1030940" y="1903140"/>
            <a:chExt cx="4820417" cy="692276"/>
          </a:xfrm>
        </p:grpSpPr>
        <p:sp>
          <p:nvSpPr>
            <p:cNvPr id="84" name="Oval 83">
              <a:extLst>
                <a:ext uri="{FF2B5EF4-FFF2-40B4-BE49-F238E27FC236}">
                  <a16:creationId xmlns:a16="http://schemas.microsoft.com/office/drawing/2014/main" id="{F1B61EC9-D3C6-44AF-A113-5F6718B492B5}"/>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85" name="Oval 84">
              <a:extLst>
                <a:ext uri="{FF2B5EF4-FFF2-40B4-BE49-F238E27FC236}">
                  <a16:creationId xmlns:a16="http://schemas.microsoft.com/office/drawing/2014/main" id="{58C47C4A-A618-4EB0-912A-C285AED1FA92}"/>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86" name="Oval 85">
              <a:extLst>
                <a:ext uri="{FF2B5EF4-FFF2-40B4-BE49-F238E27FC236}">
                  <a16:creationId xmlns:a16="http://schemas.microsoft.com/office/drawing/2014/main" id="{E4FA84C3-ADAE-4F34-9A41-93D762410107}"/>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87" name="Oval 86">
              <a:extLst>
                <a:ext uri="{FF2B5EF4-FFF2-40B4-BE49-F238E27FC236}">
                  <a16:creationId xmlns:a16="http://schemas.microsoft.com/office/drawing/2014/main" id="{D7049571-E802-4696-A9BC-E158E371F0D2}"/>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88" name="Oval 87">
              <a:extLst>
                <a:ext uri="{FF2B5EF4-FFF2-40B4-BE49-F238E27FC236}">
                  <a16:creationId xmlns:a16="http://schemas.microsoft.com/office/drawing/2014/main" id="{1768DC50-BA83-4037-8467-6D0CF7A83600}"/>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89" name="Oval 88">
              <a:extLst>
                <a:ext uri="{FF2B5EF4-FFF2-40B4-BE49-F238E27FC236}">
                  <a16:creationId xmlns:a16="http://schemas.microsoft.com/office/drawing/2014/main" id="{F3BC62EA-D9C1-40A7-BA06-0B9B4AA4BC9B}"/>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grpSp>
        <p:nvGrpSpPr>
          <p:cNvPr id="90" name="Group 89">
            <a:extLst>
              <a:ext uri="{FF2B5EF4-FFF2-40B4-BE49-F238E27FC236}">
                <a16:creationId xmlns:a16="http://schemas.microsoft.com/office/drawing/2014/main" id="{D7D21BB5-DFEB-4B12-9FC4-98977D83F365}"/>
              </a:ext>
            </a:extLst>
          </p:cNvPr>
          <p:cNvGrpSpPr/>
          <p:nvPr/>
        </p:nvGrpSpPr>
        <p:grpSpPr>
          <a:xfrm>
            <a:off x="1013227" y="3811595"/>
            <a:ext cx="4820417" cy="692276"/>
            <a:chOff x="1030940" y="1903140"/>
            <a:chExt cx="4820417" cy="692276"/>
          </a:xfrm>
        </p:grpSpPr>
        <p:sp>
          <p:nvSpPr>
            <p:cNvPr id="91" name="Oval 90">
              <a:extLst>
                <a:ext uri="{FF2B5EF4-FFF2-40B4-BE49-F238E27FC236}">
                  <a16:creationId xmlns:a16="http://schemas.microsoft.com/office/drawing/2014/main" id="{40F8B55A-3FD1-45B0-9974-4EFF9EE1949F}"/>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92" name="Oval 91">
              <a:extLst>
                <a:ext uri="{FF2B5EF4-FFF2-40B4-BE49-F238E27FC236}">
                  <a16:creationId xmlns:a16="http://schemas.microsoft.com/office/drawing/2014/main" id="{4984A61E-F4DE-4404-A769-A05A7DFA7A9F}"/>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93" name="Oval 92">
              <a:extLst>
                <a:ext uri="{FF2B5EF4-FFF2-40B4-BE49-F238E27FC236}">
                  <a16:creationId xmlns:a16="http://schemas.microsoft.com/office/drawing/2014/main" id="{E0CC0A53-DEC0-4DF6-8174-911823841103}"/>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94" name="Oval 93">
              <a:extLst>
                <a:ext uri="{FF2B5EF4-FFF2-40B4-BE49-F238E27FC236}">
                  <a16:creationId xmlns:a16="http://schemas.microsoft.com/office/drawing/2014/main" id="{CB43EF82-EBF5-49AF-878C-0E8FCA348F93}"/>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95" name="Oval 94">
              <a:extLst>
                <a:ext uri="{FF2B5EF4-FFF2-40B4-BE49-F238E27FC236}">
                  <a16:creationId xmlns:a16="http://schemas.microsoft.com/office/drawing/2014/main" id="{FED296CD-3882-49FA-B7DD-FE7F9CD46802}"/>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96" name="Oval 95">
              <a:extLst>
                <a:ext uri="{FF2B5EF4-FFF2-40B4-BE49-F238E27FC236}">
                  <a16:creationId xmlns:a16="http://schemas.microsoft.com/office/drawing/2014/main" id="{BC5D95F7-A82A-4F6A-917E-F50341FDD0CB}"/>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grpSp>
        <p:nvGrpSpPr>
          <p:cNvPr id="97" name="Group 96">
            <a:extLst>
              <a:ext uri="{FF2B5EF4-FFF2-40B4-BE49-F238E27FC236}">
                <a16:creationId xmlns:a16="http://schemas.microsoft.com/office/drawing/2014/main" id="{6215768E-8C60-491A-839B-9B4C6DB19FD3}"/>
              </a:ext>
            </a:extLst>
          </p:cNvPr>
          <p:cNvGrpSpPr/>
          <p:nvPr/>
        </p:nvGrpSpPr>
        <p:grpSpPr>
          <a:xfrm>
            <a:off x="1010319" y="4470331"/>
            <a:ext cx="4820417" cy="692276"/>
            <a:chOff x="1030940" y="1903140"/>
            <a:chExt cx="4820417" cy="692276"/>
          </a:xfrm>
        </p:grpSpPr>
        <p:sp>
          <p:nvSpPr>
            <p:cNvPr id="98" name="Oval 97">
              <a:extLst>
                <a:ext uri="{FF2B5EF4-FFF2-40B4-BE49-F238E27FC236}">
                  <a16:creationId xmlns:a16="http://schemas.microsoft.com/office/drawing/2014/main" id="{D2B5D1F9-AD4D-43C6-8E2B-5BF0607A8C4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99" name="Oval 98">
              <a:extLst>
                <a:ext uri="{FF2B5EF4-FFF2-40B4-BE49-F238E27FC236}">
                  <a16:creationId xmlns:a16="http://schemas.microsoft.com/office/drawing/2014/main" id="{78C88739-2B3C-4B90-92E4-C73F07DA993A}"/>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100" name="Oval 99">
              <a:extLst>
                <a:ext uri="{FF2B5EF4-FFF2-40B4-BE49-F238E27FC236}">
                  <a16:creationId xmlns:a16="http://schemas.microsoft.com/office/drawing/2014/main" id="{E72A2A68-6768-4066-99A8-533DE363F364}"/>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101" name="Oval 100">
              <a:extLst>
                <a:ext uri="{FF2B5EF4-FFF2-40B4-BE49-F238E27FC236}">
                  <a16:creationId xmlns:a16="http://schemas.microsoft.com/office/drawing/2014/main" id="{5AD321AF-368B-402C-BDFE-637344E35D15}"/>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102" name="Oval 101">
              <a:extLst>
                <a:ext uri="{FF2B5EF4-FFF2-40B4-BE49-F238E27FC236}">
                  <a16:creationId xmlns:a16="http://schemas.microsoft.com/office/drawing/2014/main" id="{F16E3DE0-844B-4277-8802-048FE3B446AB}"/>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103" name="Oval 102">
              <a:extLst>
                <a:ext uri="{FF2B5EF4-FFF2-40B4-BE49-F238E27FC236}">
                  <a16:creationId xmlns:a16="http://schemas.microsoft.com/office/drawing/2014/main" id="{F6C51B33-CC4D-457F-9D81-963FA090B9D4}"/>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grpSp>
        <p:nvGrpSpPr>
          <p:cNvPr id="104" name="Group 103">
            <a:extLst>
              <a:ext uri="{FF2B5EF4-FFF2-40B4-BE49-F238E27FC236}">
                <a16:creationId xmlns:a16="http://schemas.microsoft.com/office/drawing/2014/main" id="{8DE06979-092A-48B2-A7B8-75E41281C97A}"/>
              </a:ext>
            </a:extLst>
          </p:cNvPr>
          <p:cNvGrpSpPr/>
          <p:nvPr/>
        </p:nvGrpSpPr>
        <p:grpSpPr>
          <a:xfrm>
            <a:off x="1004637" y="5154772"/>
            <a:ext cx="4820417" cy="692276"/>
            <a:chOff x="1030940" y="1903140"/>
            <a:chExt cx="4820417" cy="692276"/>
          </a:xfrm>
        </p:grpSpPr>
        <p:sp>
          <p:nvSpPr>
            <p:cNvPr id="105" name="Oval 104">
              <a:extLst>
                <a:ext uri="{FF2B5EF4-FFF2-40B4-BE49-F238E27FC236}">
                  <a16:creationId xmlns:a16="http://schemas.microsoft.com/office/drawing/2014/main" id="{F6F7A95E-5E6A-45A6-B4E7-5199D671D281}"/>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106" name="Oval 105">
              <a:extLst>
                <a:ext uri="{FF2B5EF4-FFF2-40B4-BE49-F238E27FC236}">
                  <a16:creationId xmlns:a16="http://schemas.microsoft.com/office/drawing/2014/main" id="{A0D490CB-88BE-406A-81D2-18A3ACB08B0E}"/>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107" name="Oval 106">
              <a:extLst>
                <a:ext uri="{FF2B5EF4-FFF2-40B4-BE49-F238E27FC236}">
                  <a16:creationId xmlns:a16="http://schemas.microsoft.com/office/drawing/2014/main" id="{91C8D1C6-84FB-450F-A25B-B50A53920D54}"/>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108" name="Oval 107">
              <a:extLst>
                <a:ext uri="{FF2B5EF4-FFF2-40B4-BE49-F238E27FC236}">
                  <a16:creationId xmlns:a16="http://schemas.microsoft.com/office/drawing/2014/main" id="{8166715B-C3B5-4EA5-A850-7096E0EC27FD}"/>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109" name="Oval 108">
              <a:extLst>
                <a:ext uri="{FF2B5EF4-FFF2-40B4-BE49-F238E27FC236}">
                  <a16:creationId xmlns:a16="http://schemas.microsoft.com/office/drawing/2014/main" id="{7C91BAC2-FDEC-449C-968F-1A50C301A646}"/>
                </a:ext>
              </a:extLst>
            </p:cNvPr>
            <p:cNvSpPr/>
            <p:nvPr/>
          </p:nvSpPr>
          <p:spPr>
            <a:xfrm>
              <a:off x="4741862"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110" name="Oval 109">
              <a:extLst>
                <a:ext uri="{FF2B5EF4-FFF2-40B4-BE49-F238E27FC236}">
                  <a16:creationId xmlns:a16="http://schemas.microsoft.com/office/drawing/2014/main" id="{8968D4FC-7532-4948-A5A7-972FB4CD33C1}"/>
                </a:ext>
              </a:extLst>
            </p:cNvPr>
            <p:cNvSpPr/>
            <p:nvPr/>
          </p:nvSpPr>
          <p:spPr>
            <a:xfrm>
              <a:off x="5561497" y="190314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Tree>
    <p:extLst>
      <p:ext uri="{BB962C8B-B14F-4D97-AF65-F5344CB8AC3E}">
        <p14:creationId xmlns:p14="http://schemas.microsoft.com/office/powerpoint/2010/main" val="3731917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(20m)</a:t>
            </a:r>
          </a:p>
        </p:txBody>
      </p:sp>
      <p:grpSp>
        <p:nvGrpSpPr>
          <p:cNvPr id="26" name="Group 25">
            <a:extLst>
              <a:ext uri="{FF2B5EF4-FFF2-40B4-BE49-F238E27FC236}">
                <a16:creationId xmlns:a16="http://schemas.microsoft.com/office/drawing/2014/main" id="{352EFF1C-8D0A-42B5-A9AB-3F73CA025A81}"/>
              </a:ext>
            </a:extLst>
          </p:cNvPr>
          <p:cNvGrpSpPr/>
          <p:nvPr/>
        </p:nvGrpSpPr>
        <p:grpSpPr>
          <a:xfrm>
            <a:off x="2221832" y="2423268"/>
            <a:ext cx="8013016" cy="651680"/>
            <a:chOff x="1066800" y="2014194"/>
            <a:chExt cx="10058400" cy="651680"/>
          </a:xfrm>
        </p:grpSpPr>
        <p:sp>
          <p:nvSpPr>
            <p:cNvPr id="6" name="Rectangle 5">
              <a:extLst>
                <a:ext uri="{FF2B5EF4-FFF2-40B4-BE49-F238E27FC236}">
                  <a16:creationId xmlns:a16="http://schemas.microsoft.com/office/drawing/2014/main" id="{507AA4C6-4F80-4030-9C73-B6323F25B18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E44414C7-0956-47FE-80F2-64105137208B}"/>
                </a:ext>
              </a:extLst>
            </p:cNvPr>
            <p:cNvGrpSpPr/>
            <p:nvPr/>
          </p:nvGrpSpPr>
          <p:grpSpPr>
            <a:xfrm>
              <a:off x="1339850" y="2187634"/>
              <a:ext cx="9512300" cy="304800"/>
              <a:chOff x="1358900" y="3294523"/>
              <a:chExt cx="9512300" cy="304800"/>
            </a:xfrm>
          </p:grpSpPr>
          <p:cxnSp>
            <p:nvCxnSpPr>
              <p:cNvPr id="14" name="Straight Connector 13">
                <a:extLst>
                  <a:ext uri="{FF2B5EF4-FFF2-40B4-BE49-F238E27FC236}">
                    <a16:creationId xmlns:a16="http://schemas.microsoft.com/office/drawing/2014/main" id="{7540FE72-019B-4C80-81BD-D7FB8691CA3A}"/>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6E1115-B9EC-4221-8B00-EB61AEDF20D2}"/>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B993AC-3D31-4C48-9733-8426F2E2F97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596ACC7C-EF51-4E55-B474-83CB72E67DE0}"/>
              </a:ext>
            </a:extLst>
          </p:cNvPr>
          <p:cNvGrpSpPr/>
          <p:nvPr/>
        </p:nvGrpSpPr>
        <p:grpSpPr>
          <a:xfrm>
            <a:off x="2221832" y="3074948"/>
            <a:ext cx="8013022" cy="651680"/>
            <a:chOff x="1066800" y="2014194"/>
            <a:chExt cx="10058400" cy="651680"/>
          </a:xfrm>
        </p:grpSpPr>
        <p:sp>
          <p:nvSpPr>
            <p:cNvPr id="28" name="Rectangle 27">
              <a:extLst>
                <a:ext uri="{FF2B5EF4-FFF2-40B4-BE49-F238E27FC236}">
                  <a16:creationId xmlns:a16="http://schemas.microsoft.com/office/drawing/2014/main" id="{C4819F5F-B256-4E53-B32B-881E2C73DE66}"/>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A837882-43EA-4B74-9E3A-22310934BD7C}"/>
                </a:ext>
              </a:extLst>
            </p:cNvPr>
            <p:cNvGrpSpPr/>
            <p:nvPr/>
          </p:nvGrpSpPr>
          <p:grpSpPr>
            <a:xfrm>
              <a:off x="1339850" y="2187634"/>
              <a:ext cx="9512300" cy="304800"/>
              <a:chOff x="1358900" y="3294523"/>
              <a:chExt cx="9512300" cy="304800"/>
            </a:xfrm>
          </p:grpSpPr>
          <p:cxnSp>
            <p:nvCxnSpPr>
              <p:cNvPr id="30" name="Straight Connector 29">
                <a:extLst>
                  <a:ext uri="{FF2B5EF4-FFF2-40B4-BE49-F238E27FC236}">
                    <a16:creationId xmlns:a16="http://schemas.microsoft.com/office/drawing/2014/main" id="{7A6FD7E2-D5C9-43F1-9609-7B7A96B5580B}"/>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A89CB-CEF7-41AC-85DB-D34D7EAA5270}"/>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1103D27-AF06-4E31-9E27-B40B96AE4CA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EE42336D-F782-46D1-86B2-32A0F548DB44}"/>
              </a:ext>
            </a:extLst>
          </p:cNvPr>
          <p:cNvGrpSpPr/>
          <p:nvPr/>
        </p:nvGrpSpPr>
        <p:grpSpPr>
          <a:xfrm>
            <a:off x="2221832" y="3726628"/>
            <a:ext cx="8013028" cy="651680"/>
            <a:chOff x="1066800" y="2014194"/>
            <a:chExt cx="10058400" cy="651680"/>
          </a:xfrm>
        </p:grpSpPr>
        <p:sp>
          <p:nvSpPr>
            <p:cNvPr id="34" name="Rectangle 33">
              <a:extLst>
                <a:ext uri="{FF2B5EF4-FFF2-40B4-BE49-F238E27FC236}">
                  <a16:creationId xmlns:a16="http://schemas.microsoft.com/office/drawing/2014/main" id="{B1D967D8-B7EB-42D8-A384-C36DE511B5C4}"/>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137BF974-F794-4676-8268-81962EEA1343}"/>
                </a:ext>
              </a:extLst>
            </p:cNvPr>
            <p:cNvGrpSpPr/>
            <p:nvPr/>
          </p:nvGrpSpPr>
          <p:grpSpPr>
            <a:xfrm>
              <a:off x="1339850" y="2187634"/>
              <a:ext cx="9512300" cy="304800"/>
              <a:chOff x="1358900" y="3294523"/>
              <a:chExt cx="9512300" cy="304800"/>
            </a:xfrm>
          </p:grpSpPr>
          <p:cxnSp>
            <p:nvCxnSpPr>
              <p:cNvPr id="36" name="Straight Connector 35">
                <a:extLst>
                  <a:ext uri="{FF2B5EF4-FFF2-40B4-BE49-F238E27FC236}">
                    <a16:creationId xmlns:a16="http://schemas.microsoft.com/office/drawing/2014/main" id="{0402FF9D-6BD3-421B-A245-280D5F0A49F7}"/>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B0FE84-982B-40D9-AF8A-2863DC9717FD}"/>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6B8CCC2-EBCF-454E-AB9F-261AE03147E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B998FF8F-052C-4F2B-8692-2341B217C724}"/>
              </a:ext>
            </a:extLst>
          </p:cNvPr>
          <p:cNvGrpSpPr/>
          <p:nvPr/>
        </p:nvGrpSpPr>
        <p:grpSpPr>
          <a:xfrm>
            <a:off x="2221832" y="4378308"/>
            <a:ext cx="8013031" cy="651680"/>
            <a:chOff x="1066800" y="2014194"/>
            <a:chExt cx="10058400" cy="651680"/>
          </a:xfrm>
        </p:grpSpPr>
        <p:sp>
          <p:nvSpPr>
            <p:cNvPr id="40" name="Rectangle 39">
              <a:extLst>
                <a:ext uri="{FF2B5EF4-FFF2-40B4-BE49-F238E27FC236}">
                  <a16:creationId xmlns:a16="http://schemas.microsoft.com/office/drawing/2014/main" id="{434EA3CA-A1DD-400F-A8AB-5725BB9B917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E6066B11-0199-4162-AC22-960E50F621E2}"/>
                </a:ext>
              </a:extLst>
            </p:cNvPr>
            <p:cNvGrpSpPr/>
            <p:nvPr/>
          </p:nvGrpSpPr>
          <p:grpSpPr>
            <a:xfrm>
              <a:off x="1339850" y="2187634"/>
              <a:ext cx="9512300" cy="304800"/>
              <a:chOff x="1358900" y="3294523"/>
              <a:chExt cx="9512300" cy="304800"/>
            </a:xfrm>
          </p:grpSpPr>
          <p:cxnSp>
            <p:nvCxnSpPr>
              <p:cNvPr id="42" name="Straight Connector 41">
                <a:extLst>
                  <a:ext uri="{FF2B5EF4-FFF2-40B4-BE49-F238E27FC236}">
                    <a16:creationId xmlns:a16="http://schemas.microsoft.com/office/drawing/2014/main" id="{A7AA80FB-FE38-4109-813F-45E97F5A04E6}"/>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5A7600-E374-44CB-8154-C8AAD63C978A}"/>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06455D-0FF3-4DC2-A8F2-2873C240AF61}"/>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cxnSp>
        <p:nvCxnSpPr>
          <p:cNvPr id="59" name="Straight Connector 58">
            <a:extLst>
              <a:ext uri="{FF2B5EF4-FFF2-40B4-BE49-F238E27FC236}">
                <a16:creationId xmlns:a16="http://schemas.microsoft.com/office/drawing/2014/main" id="{725F6049-DBFA-4576-A1B6-23D59F4482E5}"/>
              </a:ext>
            </a:extLst>
          </p:cNvPr>
          <p:cNvCxnSpPr>
            <a:cxnSpLocks/>
          </p:cNvCxnSpPr>
          <p:nvPr/>
        </p:nvCxnSpPr>
        <p:spPr>
          <a:xfrm>
            <a:off x="4247147" y="2394068"/>
            <a:ext cx="0" cy="263592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1D6339A6-F78F-4210-814A-B5E986946C2B}"/>
              </a:ext>
            </a:extLst>
          </p:cNvPr>
          <p:cNvCxnSpPr>
            <a:cxnSpLocks/>
          </p:cNvCxnSpPr>
          <p:nvPr/>
        </p:nvCxnSpPr>
        <p:spPr>
          <a:xfrm>
            <a:off x="8430126" y="2394068"/>
            <a:ext cx="0" cy="263592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7096B3CC-C062-4D0F-A708-B8CA11BA159D}"/>
              </a:ext>
            </a:extLst>
          </p:cNvPr>
          <p:cNvSpPr txBox="1"/>
          <p:nvPr/>
        </p:nvSpPr>
        <p:spPr>
          <a:xfrm>
            <a:off x="3765884" y="1937708"/>
            <a:ext cx="962526" cy="369332"/>
          </a:xfrm>
          <a:prstGeom prst="rect">
            <a:avLst/>
          </a:prstGeom>
          <a:noFill/>
        </p:spPr>
        <p:txBody>
          <a:bodyPr wrap="square" rtlCol="0">
            <a:spAutoFit/>
          </a:bodyPr>
          <a:lstStyle/>
          <a:p>
            <a:r>
              <a:rPr lang="en-GB" dirty="0"/>
              <a:t>Flags</a:t>
            </a:r>
          </a:p>
        </p:txBody>
      </p:sp>
      <p:sp>
        <p:nvSpPr>
          <p:cNvPr id="60" name="TextBox 59">
            <a:extLst>
              <a:ext uri="{FF2B5EF4-FFF2-40B4-BE49-F238E27FC236}">
                <a16:creationId xmlns:a16="http://schemas.microsoft.com/office/drawing/2014/main" id="{A6B5EA21-A4F2-4320-B31A-AB9A8F3C6AEB}"/>
              </a:ext>
            </a:extLst>
          </p:cNvPr>
          <p:cNvSpPr txBox="1"/>
          <p:nvPr/>
        </p:nvSpPr>
        <p:spPr>
          <a:xfrm>
            <a:off x="8093242" y="1945756"/>
            <a:ext cx="962526" cy="369332"/>
          </a:xfrm>
          <a:prstGeom prst="rect">
            <a:avLst/>
          </a:prstGeom>
          <a:noFill/>
        </p:spPr>
        <p:txBody>
          <a:bodyPr wrap="square" rtlCol="0">
            <a:spAutoFit/>
          </a:bodyPr>
          <a:lstStyle/>
          <a:p>
            <a:r>
              <a:rPr lang="en-GB" dirty="0"/>
              <a:t>Flags</a:t>
            </a:r>
          </a:p>
        </p:txBody>
      </p:sp>
      <p:grpSp>
        <p:nvGrpSpPr>
          <p:cNvPr id="62" name="Group 61">
            <a:extLst>
              <a:ext uri="{FF2B5EF4-FFF2-40B4-BE49-F238E27FC236}">
                <a16:creationId xmlns:a16="http://schemas.microsoft.com/office/drawing/2014/main" id="{41F59C09-3D4A-4D62-842F-8C910CF5E598}"/>
              </a:ext>
            </a:extLst>
          </p:cNvPr>
          <p:cNvGrpSpPr/>
          <p:nvPr/>
        </p:nvGrpSpPr>
        <p:grpSpPr>
          <a:xfrm>
            <a:off x="2101862" y="2315082"/>
            <a:ext cx="3184223" cy="678131"/>
            <a:chOff x="1030940" y="1917285"/>
            <a:chExt cx="3184223" cy="678131"/>
          </a:xfrm>
        </p:grpSpPr>
        <p:sp>
          <p:nvSpPr>
            <p:cNvPr id="63" name="Oval 62">
              <a:extLst>
                <a:ext uri="{FF2B5EF4-FFF2-40B4-BE49-F238E27FC236}">
                  <a16:creationId xmlns:a16="http://schemas.microsoft.com/office/drawing/2014/main" id="{430A0765-2E3C-44E1-A15B-E2E630204B2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64" name="Oval 63">
              <a:extLst>
                <a:ext uri="{FF2B5EF4-FFF2-40B4-BE49-F238E27FC236}">
                  <a16:creationId xmlns:a16="http://schemas.microsoft.com/office/drawing/2014/main" id="{6979C6BA-F9D2-4B84-A36F-AA2DC317093B}"/>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65" name="Oval 64">
              <a:extLst>
                <a:ext uri="{FF2B5EF4-FFF2-40B4-BE49-F238E27FC236}">
                  <a16:creationId xmlns:a16="http://schemas.microsoft.com/office/drawing/2014/main" id="{7BA53995-B6F6-41A7-A922-B448E838E6C8}"/>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66" name="Oval 65">
              <a:extLst>
                <a:ext uri="{FF2B5EF4-FFF2-40B4-BE49-F238E27FC236}">
                  <a16:creationId xmlns:a16="http://schemas.microsoft.com/office/drawing/2014/main" id="{3DD9D7CD-AEC7-4103-BF7A-C25C215D1C37}"/>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grpSp>
      <p:grpSp>
        <p:nvGrpSpPr>
          <p:cNvPr id="69" name="Group 68">
            <a:extLst>
              <a:ext uri="{FF2B5EF4-FFF2-40B4-BE49-F238E27FC236}">
                <a16:creationId xmlns:a16="http://schemas.microsoft.com/office/drawing/2014/main" id="{59CD8512-AC93-4593-81AE-E0A9A04F043F}"/>
              </a:ext>
            </a:extLst>
          </p:cNvPr>
          <p:cNvGrpSpPr/>
          <p:nvPr/>
        </p:nvGrpSpPr>
        <p:grpSpPr>
          <a:xfrm>
            <a:off x="2101862" y="2950110"/>
            <a:ext cx="3184223" cy="678131"/>
            <a:chOff x="1030940" y="1917285"/>
            <a:chExt cx="3184223" cy="678131"/>
          </a:xfrm>
        </p:grpSpPr>
        <p:sp>
          <p:nvSpPr>
            <p:cNvPr id="70" name="Oval 69">
              <a:extLst>
                <a:ext uri="{FF2B5EF4-FFF2-40B4-BE49-F238E27FC236}">
                  <a16:creationId xmlns:a16="http://schemas.microsoft.com/office/drawing/2014/main" id="{B03C0E27-3019-47E2-BFB7-BFF5EF6BDE41}"/>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71" name="Oval 70">
              <a:extLst>
                <a:ext uri="{FF2B5EF4-FFF2-40B4-BE49-F238E27FC236}">
                  <a16:creationId xmlns:a16="http://schemas.microsoft.com/office/drawing/2014/main" id="{AEF88115-CA85-49A2-BEFA-783EBDE6A472}"/>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72" name="Oval 71">
              <a:extLst>
                <a:ext uri="{FF2B5EF4-FFF2-40B4-BE49-F238E27FC236}">
                  <a16:creationId xmlns:a16="http://schemas.microsoft.com/office/drawing/2014/main" id="{754B8771-4345-4628-99A4-EC59D6F1DEEE}"/>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73" name="Oval 72">
              <a:extLst>
                <a:ext uri="{FF2B5EF4-FFF2-40B4-BE49-F238E27FC236}">
                  <a16:creationId xmlns:a16="http://schemas.microsoft.com/office/drawing/2014/main" id="{B9294B08-57C9-4893-AC7A-9CCA5380ED41}"/>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grpSp>
      <p:grpSp>
        <p:nvGrpSpPr>
          <p:cNvPr id="74" name="Group 73">
            <a:extLst>
              <a:ext uri="{FF2B5EF4-FFF2-40B4-BE49-F238E27FC236}">
                <a16:creationId xmlns:a16="http://schemas.microsoft.com/office/drawing/2014/main" id="{067D3BD0-8C1C-427D-A34A-646E2E66F571}"/>
              </a:ext>
            </a:extLst>
          </p:cNvPr>
          <p:cNvGrpSpPr/>
          <p:nvPr/>
        </p:nvGrpSpPr>
        <p:grpSpPr>
          <a:xfrm>
            <a:off x="2101862" y="3597092"/>
            <a:ext cx="3184223" cy="678131"/>
            <a:chOff x="1030940" y="1917285"/>
            <a:chExt cx="3184223" cy="678131"/>
          </a:xfrm>
        </p:grpSpPr>
        <p:sp>
          <p:nvSpPr>
            <p:cNvPr id="75" name="Oval 74">
              <a:extLst>
                <a:ext uri="{FF2B5EF4-FFF2-40B4-BE49-F238E27FC236}">
                  <a16:creationId xmlns:a16="http://schemas.microsoft.com/office/drawing/2014/main" id="{313374A5-C979-4278-9526-EDF999F1A4F8}"/>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76" name="Oval 75">
              <a:extLst>
                <a:ext uri="{FF2B5EF4-FFF2-40B4-BE49-F238E27FC236}">
                  <a16:creationId xmlns:a16="http://schemas.microsoft.com/office/drawing/2014/main" id="{FCF968DF-02BF-4892-AAFE-90AEA965364F}"/>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77" name="Oval 76">
              <a:extLst>
                <a:ext uri="{FF2B5EF4-FFF2-40B4-BE49-F238E27FC236}">
                  <a16:creationId xmlns:a16="http://schemas.microsoft.com/office/drawing/2014/main" id="{782EC5B5-D064-4F72-9216-E172FA1E328C}"/>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78" name="Oval 77">
              <a:extLst>
                <a:ext uri="{FF2B5EF4-FFF2-40B4-BE49-F238E27FC236}">
                  <a16:creationId xmlns:a16="http://schemas.microsoft.com/office/drawing/2014/main" id="{8EDDD149-A656-45B8-9487-46C94F5D5CAE}"/>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grpSp>
      <p:grpSp>
        <p:nvGrpSpPr>
          <p:cNvPr id="79" name="Group 78">
            <a:extLst>
              <a:ext uri="{FF2B5EF4-FFF2-40B4-BE49-F238E27FC236}">
                <a16:creationId xmlns:a16="http://schemas.microsoft.com/office/drawing/2014/main" id="{EB5EE5D1-4777-4398-BBA8-05ACB3788AB6}"/>
              </a:ext>
            </a:extLst>
          </p:cNvPr>
          <p:cNvGrpSpPr/>
          <p:nvPr/>
        </p:nvGrpSpPr>
        <p:grpSpPr>
          <a:xfrm>
            <a:off x="2101862" y="4218807"/>
            <a:ext cx="3184223" cy="678131"/>
            <a:chOff x="1030940" y="1917285"/>
            <a:chExt cx="3184223" cy="678131"/>
          </a:xfrm>
        </p:grpSpPr>
        <p:sp>
          <p:nvSpPr>
            <p:cNvPr id="80" name="Oval 79">
              <a:extLst>
                <a:ext uri="{FF2B5EF4-FFF2-40B4-BE49-F238E27FC236}">
                  <a16:creationId xmlns:a16="http://schemas.microsoft.com/office/drawing/2014/main" id="{74839A46-846D-4FB9-9624-9305375CC1E3}"/>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81" name="Oval 80">
              <a:extLst>
                <a:ext uri="{FF2B5EF4-FFF2-40B4-BE49-F238E27FC236}">
                  <a16:creationId xmlns:a16="http://schemas.microsoft.com/office/drawing/2014/main" id="{C94665B5-D97C-4B74-A017-2072552939BB}"/>
                </a:ext>
              </a:extLst>
            </p:cNvPr>
            <p:cNvSpPr/>
            <p:nvPr/>
          </p:nvSpPr>
          <p:spPr>
            <a:xfrm>
              <a:off x="2055847" y="194582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82" name="Oval 81">
              <a:extLst>
                <a:ext uri="{FF2B5EF4-FFF2-40B4-BE49-F238E27FC236}">
                  <a16:creationId xmlns:a16="http://schemas.microsoft.com/office/drawing/2014/main" id="{C0C4016D-2F33-45B5-9407-021E878C7193}"/>
                </a:ext>
              </a:extLst>
            </p:cNvPr>
            <p:cNvSpPr/>
            <p:nvPr/>
          </p:nvSpPr>
          <p:spPr>
            <a:xfrm>
              <a:off x="3014038" y="1919648"/>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83" name="Oval 82">
              <a:extLst>
                <a:ext uri="{FF2B5EF4-FFF2-40B4-BE49-F238E27FC236}">
                  <a16:creationId xmlns:a16="http://schemas.microsoft.com/office/drawing/2014/main" id="{1FDF9F12-8043-4753-8A07-4CB11670FE5B}"/>
                </a:ext>
              </a:extLst>
            </p:cNvPr>
            <p:cNvSpPr/>
            <p:nvPr/>
          </p:nvSpPr>
          <p:spPr>
            <a:xfrm>
              <a:off x="3925303" y="1917285"/>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grpSp>
    </p:spTree>
    <p:extLst>
      <p:ext uri="{BB962C8B-B14F-4D97-AF65-F5344CB8AC3E}">
        <p14:creationId xmlns:p14="http://schemas.microsoft.com/office/powerpoint/2010/main" val="2038145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(50m)</a:t>
            </a:r>
          </a:p>
        </p:txBody>
      </p:sp>
      <p:grpSp>
        <p:nvGrpSpPr>
          <p:cNvPr id="26" name="Group 25">
            <a:extLst>
              <a:ext uri="{FF2B5EF4-FFF2-40B4-BE49-F238E27FC236}">
                <a16:creationId xmlns:a16="http://schemas.microsoft.com/office/drawing/2014/main" id="{352EFF1C-8D0A-42B5-A9AB-3F73CA025A81}"/>
              </a:ext>
            </a:extLst>
          </p:cNvPr>
          <p:cNvGrpSpPr/>
          <p:nvPr/>
        </p:nvGrpSpPr>
        <p:grpSpPr>
          <a:xfrm>
            <a:off x="1066800" y="2014194"/>
            <a:ext cx="10058400" cy="651680"/>
            <a:chOff x="1066800" y="2014194"/>
            <a:chExt cx="10058400" cy="651680"/>
          </a:xfrm>
        </p:grpSpPr>
        <p:sp>
          <p:nvSpPr>
            <p:cNvPr id="6" name="Rectangle 5">
              <a:extLst>
                <a:ext uri="{FF2B5EF4-FFF2-40B4-BE49-F238E27FC236}">
                  <a16:creationId xmlns:a16="http://schemas.microsoft.com/office/drawing/2014/main" id="{507AA4C6-4F80-4030-9C73-B6323F25B18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E44414C7-0956-47FE-80F2-64105137208B}"/>
                </a:ext>
              </a:extLst>
            </p:cNvPr>
            <p:cNvGrpSpPr/>
            <p:nvPr/>
          </p:nvGrpSpPr>
          <p:grpSpPr>
            <a:xfrm>
              <a:off x="1339850" y="2187634"/>
              <a:ext cx="9512300" cy="304800"/>
              <a:chOff x="1358900" y="3294523"/>
              <a:chExt cx="9512300" cy="304800"/>
            </a:xfrm>
          </p:grpSpPr>
          <p:cxnSp>
            <p:nvCxnSpPr>
              <p:cNvPr id="14" name="Straight Connector 13">
                <a:extLst>
                  <a:ext uri="{FF2B5EF4-FFF2-40B4-BE49-F238E27FC236}">
                    <a16:creationId xmlns:a16="http://schemas.microsoft.com/office/drawing/2014/main" id="{7540FE72-019B-4C80-81BD-D7FB8691CA3A}"/>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6E1115-B9EC-4221-8B00-EB61AEDF20D2}"/>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B993AC-3D31-4C48-9733-8426F2E2F97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596ACC7C-EF51-4E55-B474-83CB72E67DE0}"/>
              </a:ext>
            </a:extLst>
          </p:cNvPr>
          <p:cNvGrpSpPr/>
          <p:nvPr/>
        </p:nvGrpSpPr>
        <p:grpSpPr>
          <a:xfrm>
            <a:off x="1066800" y="2665874"/>
            <a:ext cx="10058400" cy="651680"/>
            <a:chOff x="1066800" y="2014194"/>
            <a:chExt cx="10058400" cy="651680"/>
          </a:xfrm>
        </p:grpSpPr>
        <p:sp>
          <p:nvSpPr>
            <p:cNvPr id="28" name="Rectangle 27">
              <a:extLst>
                <a:ext uri="{FF2B5EF4-FFF2-40B4-BE49-F238E27FC236}">
                  <a16:creationId xmlns:a16="http://schemas.microsoft.com/office/drawing/2014/main" id="{C4819F5F-B256-4E53-B32B-881E2C73DE66}"/>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A837882-43EA-4B74-9E3A-22310934BD7C}"/>
                </a:ext>
              </a:extLst>
            </p:cNvPr>
            <p:cNvGrpSpPr/>
            <p:nvPr/>
          </p:nvGrpSpPr>
          <p:grpSpPr>
            <a:xfrm>
              <a:off x="1339850" y="2187634"/>
              <a:ext cx="9512300" cy="304800"/>
              <a:chOff x="1358900" y="3294523"/>
              <a:chExt cx="9512300" cy="304800"/>
            </a:xfrm>
          </p:grpSpPr>
          <p:cxnSp>
            <p:nvCxnSpPr>
              <p:cNvPr id="30" name="Straight Connector 29">
                <a:extLst>
                  <a:ext uri="{FF2B5EF4-FFF2-40B4-BE49-F238E27FC236}">
                    <a16:creationId xmlns:a16="http://schemas.microsoft.com/office/drawing/2014/main" id="{7A6FD7E2-D5C9-43F1-9609-7B7A96B5580B}"/>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A89CB-CEF7-41AC-85DB-D34D7EAA5270}"/>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1103D27-AF06-4E31-9E27-B40B96AE4CA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EE42336D-F782-46D1-86B2-32A0F548DB44}"/>
              </a:ext>
            </a:extLst>
          </p:cNvPr>
          <p:cNvGrpSpPr/>
          <p:nvPr/>
        </p:nvGrpSpPr>
        <p:grpSpPr>
          <a:xfrm>
            <a:off x="1066800" y="3317554"/>
            <a:ext cx="10058400" cy="651680"/>
            <a:chOff x="1066800" y="2014194"/>
            <a:chExt cx="10058400" cy="651680"/>
          </a:xfrm>
        </p:grpSpPr>
        <p:sp>
          <p:nvSpPr>
            <p:cNvPr id="34" name="Rectangle 33">
              <a:extLst>
                <a:ext uri="{FF2B5EF4-FFF2-40B4-BE49-F238E27FC236}">
                  <a16:creationId xmlns:a16="http://schemas.microsoft.com/office/drawing/2014/main" id="{B1D967D8-B7EB-42D8-A384-C36DE511B5C4}"/>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137BF974-F794-4676-8268-81962EEA1343}"/>
                </a:ext>
              </a:extLst>
            </p:cNvPr>
            <p:cNvGrpSpPr/>
            <p:nvPr/>
          </p:nvGrpSpPr>
          <p:grpSpPr>
            <a:xfrm>
              <a:off x="1339850" y="2187634"/>
              <a:ext cx="9512300" cy="304800"/>
              <a:chOff x="1358900" y="3294523"/>
              <a:chExt cx="9512300" cy="304800"/>
            </a:xfrm>
          </p:grpSpPr>
          <p:cxnSp>
            <p:nvCxnSpPr>
              <p:cNvPr id="36" name="Straight Connector 35">
                <a:extLst>
                  <a:ext uri="{FF2B5EF4-FFF2-40B4-BE49-F238E27FC236}">
                    <a16:creationId xmlns:a16="http://schemas.microsoft.com/office/drawing/2014/main" id="{0402FF9D-6BD3-421B-A245-280D5F0A49F7}"/>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B0FE84-982B-40D9-AF8A-2863DC9717FD}"/>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6B8CCC2-EBCF-454E-AB9F-261AE03147EC}"/>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B998FF8F-052C-4F2B-8692-2341B217C724}"/>
              </a:ext>
            </a:extLst>
          </p:cNvPr>
          <p:cNvGrpSpPr/>
          <p:nvPr/>
        </p:nvGrpSpPr>
        <p:grpSpPr>
          <a:xfrm>
            <a:off x="1066800" y="3969234"/>
            <a:ext cx="10058400" cy="651680"/>
            <a:chOff x="1066800" y="2014194"/>
            <a:chExt cx="10058400" cy="651680"/>
          </a:xfrm>
        </p:grpSpPr>
        <p:sp>
          <p:nvSpPr>
            <p:cNvPr id="40" name="Rectangle 39">
              <a:extLst>
                <a:ext uri="{FF2B5EF4-FFF2-40B4-BE49-F238E27FC236}">
                  <a16:creationId xmlns:a16="http://schemas.microsoft.com/office/drawing/2014/main" id="{434EA3CA-A1DD-400F-A8AB-5725BB9B9177}"/>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E6066B11-0199-4162-AC22-960E50F621E2}"/>
                </a:ext>
              </a:extLst>
            </p:cNvPr>
            <p:cNvGrpSpPr/>
            <p:nvPr/>
          </p:nvGrpSpPr>
          <p:grpSpPr>
            <a:xfrm>
              <a:off x="1339850" y="2187634"/>
              <a:ext cx="9512300" cy="304800"/>
              <a:chOff x="1358900" y="3294523"/>
              <a:chExt cx="9512300" cy="304800"/>
            </a:xfrm>
          </p:grpSpPr>
          <p:cxnSp>
            <p:nvCxnSpPr>
              <p:cNvPr id="42" name="Straight Connector 41">
                <a:extLst>
                  <a:ext uri="{FF2B5EF4-FFF2-40B4-BE49-F238E27FC236}">
                    <a16:creationId xmlns:a16="http://schemas.microsoft.com/office/drawing/2014/main" id="{A7AA80FB-FE38-4109-813F-45E97F5A04E6}"/>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5A7600-E374-44CB-8154-C8AAD63C978A}"/>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06455D-0FF3-4DC2-A8F2-2873C240AF61}"/>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8525BA13-690D-40CF-A7B7-C7EB5A63BBE9}"/>
              </a:ext>
            </a:extLst>
          </p:cNvPr>
          <p:cNvGrpSpPr/>
          <p:nvPr/>
        </p:nvGrpSpPr>
        <p:grpSpPr>
          <a:xfrm>
            <a:off x="1066800" y="4620914"/>
            <a:ext cx="10058400" cy="651680"/>
            <a:chOff x="1066800" y="2014194"/>
            <a:chExt cx="10058400" cy="651680"/>
          </a:xfrm>
        </p:grpSpPr>
        <p:sp>
          <p:nvSpPr>
            <p:cNvPr id="46" name="Rectangle 45">
              <a:extLst>
                <a:ext uri="{FF2B5EF4-FFF2-40B4-BE49-F238E27FC236}">
                  <a16:creationId xmlns:a16="http://schemas.microsoft.com/office/drawing/2014/main" id="{A7DDC8C6-DB9C-4D30-B49B-9DF3DE8E82E6}"/>
                </a:ext>
              </a:extLst>
            </p:cNvPr>
            <p:cNvSpPr/>
            <p:nvPr/>
          </p:nvSpPr>
          <p:spPr>
            <a:xfrm>
              <a:off x="1066800" y="2014194"/>
              <a:ext cx="10058400" cy="651680"/>
            </a:xfrm>
            <a:prstGeom prst="rect">
              <a:avLst/>
            </a:prstGeom>
            <a:solidFill>
              <a:srgbClr val="0070C0"/>
            </a:solidFill>
            <a:ln w="38100">
              <a:solidFill>
                <a:srgbClr val="2E3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841DD2E2-A31E-42C2-897C-C0A02D4E08B1}"/>
                </a:ext>
              </a:extLst>
            </p:cNvPr>
            <p:cNvGrpSpPr/>
            <p:nvPr/>
          </p:nvGrpSpPr>
          <p:grpSpPr>
            <a:xfrm>
              <a:off x="1339850" y="2187634"/>
              <a:ext cx="9512300" cy="304800"/>
              <a:chOff x="1358900" y="3294523"/>
              <a:chExt cx="9512300" cy="304800"/>
            </a:xfrm>
          </p:grpSpPr>
          <p:cxnSp>
            <p:nvCxnSpPr>
              <p:cNvPr id="48" name="Straight Connector 47">
                <a:extLst>
                  <a:ext uri="{FF2B5EF4-FFF2-40B4-BE49-F238E27FC236}">
                    <a16:creationId xmlns:a16="http://schemas.microsoft.com/office/drawing/2014/main" id="{BCAB80AA-2286-4161-B873-A6EBA8F24CC2}"/>
                  </a:ext>
                </a:extLst>
              </p:cNvPr>
              <p:cNvCxnSpPr>
                <a:cxnSpLocks/>
              </p:cNvCxnSpPr>
              <p:nvPr/>
            </p:nvCxnSpPr>
            <p:spPr>
              <a:xfrm>
                <a:off x="1358900" y="3429000"/>
                <a:ext cx="9512300" cy="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5D2A5E-6B82-4693-BA9B-E69C6D40F1A5}"/>
                  </a:ext>
                </a:extLst>
              </p:cNvPr>
              <p:cNvCxnSpPr>
                <a:cxnSpLocks/>
              </p:cNvCxnSpPr>
              <p:nvPr/>
            </p:nvCxnSpPr>
            <p:spPr>
              <a:xfrm>
                <a:off x="13970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8648372-CB8D-4968-B7B0-C59B565943DB}"/>
                  </a:ext>
                </a:extLst>
              </p:cNvPr>
              <p:cNvCxnSpPr>
                <a:cxnSpLocks/>
              </p:cNvCxnSpPr>
              <p:nvPr/>
            </p:nvCxnSpPr>
            <p:spPr>
              <a:xfrm>
                <a:off x="10871200" y="3294523"/>
                <a:ext cx="0" cy="304800"/>
              </a:xfrm>
              <a:prstGeom prst="line">
                <a:avLst/>
              </a:prstGeom>
              <a:ln w="76200">
                <a:solidFill>
                  <a:srgbClr val="2B3922"/>
                </a:solidFill>
              </a:ln>
            </p:spPr>
            <p:style>
              <a:lnRef idx="1">
                <a:schemeClr val="accent1"/>
              </a:lnRef>
              <a:fillRef idx="0">
                <a:schemeClr val="accent1"/>
              </a:fillRef>
              <a:effectRef idx="0">
                <a:schemeClr val="accent1"/>
              </a:effectRef>
              <a:fontRef idx="minor">
                <a:schemeClr val="tx1"/>
              </a:fontRef>
            </p:style>
          </p:cxnSp>
        </p:grpSp>
      </p:grpSp>
      <p:cxnSp>
        <p:nvCxnSpPr>
          <p:cNvPr id="59" name="Straight Connector 58">
            <a:extLst>
              <a:ext uri="{FF2B5EF4-FFF2-40B4-BE49-F238E27FC236}">
                <a16:creationId xmlns:a16="http://schemas.microsoft.com/office/drawing/2014/main" id="{725F6049-DBFA-4576-A1B6-23D59F4482E5}"/>
              </a:ext>
            </a:extLst>
          </p:cNvPr>
          <p:cNvCxnSpPr>
            <a:cxnSpLocks/>
          </p:cNvCxnSpPr>
          <p:nvPr/>
        </p:nvCxnSpPr>
        <p:spPr>
          <a:xfrm>
            <a:off x="2189747" y="2034885"/>
            <a:ext cx="16872" cy="323770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1D6339A6-F78F-4210-814A-B5E986946C2B}"/>
              </a:ext>
            </a:extLst>
          </p:cNvPr>
          <p:cNvCxnSpPr>
            <a:cxnSpLocks/>
          </p:cNvCxnSpPr>
          <p:nvPr/>
        </p:nvCxnSpPr>
        <p:spPr>
          <a:xfrm flipH="1">
            <a:off x="10174703" y="2014194"/>
            <a:ext cx="1" cy="32584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2" name="TextBox 61">
            <a:extLst>
              <a:ext uri="{FF2B5EF4-FFF2-40B4-BE49-F238E27FC236}">
                <a16:creationId xmlns:a16="http://schemas.microsoft.com/office/drawing/2014/main" id="{574ADD79-FA04-48DA-AE08-F6F28CEF0C53}"/>
              </a:ext>
            </a:extLst>
          </p:cNvPr>
          <p:cNvSpPr txBox="1"/>
          <p:nvPr/>
        </p:nvSpPr>
        <p:spPr>
          <a:xfrm>
            <a:off x="1859608" y="1585406"/>
            <a:ext cx="962526" cy="369332"/>
          </a:xfrm>
          <a:prstGeom prst="rect">
            <a:avLst/>
          </a:prstGeom>
          <a:noFill/>
        </p:spPr>
        <p:txBody>
          <a:bodyPr wrap="square" rtlCol="0">
            <a:spAutoFit/>
          </a:bodyPr>
          <a:lstStyle/>
          <a:p>
            <a:r>
              <a:rPr lang="en-GB" dirty="0"/>
              <a:t>Flags</a:t>
            </a:r>
          </a:p>
        </p:txBody>
      </p:sp>
      <p:sp>
        <p:nvSpPr>
          <p:cNvPr id="63" name="TextBox 62">
            <a:extLst>
              <a:ext uri="{FF2B5EF4-FFF2-40B4-BE49-F238E27FC236}">
                <a16:creationId xmlns:a16="http://schemas.microsoft.com/office/drawing/2014/main" id="{88170881-65DF-4753-971B-CF6A60AC6E74}"/>
              </a:ext>
            </a:extLst>
          </p:cNvPr>
          <p:cNvSpPr txBox="1"/>
          <p:nvPr/>
        </p:nvSpPr>
        <p:spPr>
          <a:xfrm>
            <a:off x="9767137" y="1596408"/>
            <a:ext cx="962526" cy="369332"/>
          </a:xfrm>
          <a:prstGeom prst="rect">
            <a:avLst/>
          </a:prstGeom>
          <a:noFill/>
        </p:spPr>
        <p:txBody>
          <a:bodyPr wrap="square" rtlCol="0">
            <a:spAutoFit/>
          </a:bodyPr>
          <a:lstStyle/>
          <a:p>
            <a:r>
              <a:rPr lang="en-GB" dirty="0"/>
              <a:t>Flags</a:t>
            </a:r>
          </a:p>
        </p:txBody>
      </p:sp>
      <p:grpSp>
        <p:nvGrpSpPr>
          <p:cNvPr id="3" name="Group 2">
            <a:extLst>
              <a:ext uri="{FF2B5EF4-FFF2-40B4-BE49-F238E27FC236}">
                <a16:creationId xmlns:a16="http://schemas.microsoft.com/office/drawing/2014/main" id="{398D05E0-CA4F-42BD-BC6D-224E6CDA9B40}"/>
              </a:ext>
            </a:extLst>
          </p:cNvPr>
          <p:cNvGrpSpPr/>
          <p:nvPr/>
        </p:nvGrpSpPr>
        <p:grpSpPr>
          <a:xfrm>
            <a:off x="1030940" y="1908421"/>
            <a:ext cx="5360225" cy="686995"/>
            <a:chOff x="1030940" y="1908421"/>
            <a:chExt cx="5360225" cy="686995"/>
          </a:xfrm>
        </p:grpSpPr>
        <p:grpSp>
          <p:nvGrpSpPr>
            <p:cNvPr id="75" name="Group 74">
              <a:extLst>
                <a:ext uri="{FF2B5EF4-FFF2-40B4-BE49-F238E27FC236}">
                  <a16:creationId xmlns:a16="http://schemas.microsoft.com/office/drawing/2014/main" id="{3C0C3526-A6F3-4EFB-BBE2-16DCD0903504}"/>
                </a:ext>
              </a:extLst>
            </p:cNvPr>
            <p:cNvGrpSpPr/>
            <p:nvPr/>
          </p:nvGrpSpPr>
          <p:grpSpPr>
            <a:xfrm>
              <a:off x="1030940" y="1908421"/>
              <a:ext cx="2633551" cy="686995"/>
              <a:chOff x="1030940" y="1908421"/>
              <a:chExt cx="2633551" cy="686995"/>
            </a:xfrm>
          </p:grpSpPr>
          <p:sp>
            <p:nvSpPr>
              <p:cNvPr id="57" name="Oval 56">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64" name="Oval 63">
                <a:extLst>
                  <a:ext uri="{FF2B5EF4-FFF2-40B4-BE49-F238E27FC236}">
                    <a16:creationId xmlns:a16="http://schemas.microsoft.com/office/drawing/2014/main" id="{18261246-1B30-431F-A4B0-5615D61CF4D1}"/>
                  </a:ext>
                </a:extLst>
              </p:cNvPr>
              <p:cNvSpPr/>
              <p:nvPr/>
            </p:nvSpPr>
            <p:spPr>
              <a:xfrm>
                <a:off x="1540084" y="195795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65" name="Oval 64">
                <a:extLst>
                  <a:ext uri="{FF2B5EF4-FFF2-40B4-BE49-F238E27FC236}">
                    <a16:creationId xmlns:a16="http://schemas.microsoft.com/office/drawing/2014/main" id="{09A7B324-A8B7-474B-8DE2-D6972FD8792B}"/>
                  </a:ext>
                </a:extLst>
              </p:cNvPr>
              <p:cNvSpPr/>
              <p:nvPr/>
            </p:nvSpPr>
            <p:spPr>
              <a:xfrm>
                <a:off x="2025829" y="193160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66" name="Oval 65">
                <a:extLst>
                  <a:ext uri="{FF2B5EF4-FFF2-40B4-BE49-F238E27FC236}">
                    <a16:creationId xmlns:a16="http://schemas.microsoft.com/office/drawing/2014/main" id="{5C319B54-46FE-4395-9545-19037D302033}"/>
                  </a:ext>
                </a:extLst>
              </p:cNvPr>
              <p:cNvSpPr/>
              <p:nvPr/>
            </p:nvSpPr>
            <p:spPr>
              <a:xfrm>
                <a:off x="2459128" y="193032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67" name="Oval 66">
                <a:extLst>
                  <a:ext uri="{FF2B5EF4-FFF2-40B4-BE49-F238E27FC236}">
                    <a16:creationId xmlns:a16="http://schemas.microsoft.com/office/drawing/2014/main" id="{C7E5CAEB-9BF1-4D77-AB99-3631DD6F1D7E}"/>
                  </a:ext>
                </a:extLst>
              </p:cNvPr>
              <p:cNvSpPr/>
              <p:nvPr/>
            </p:nvSpPr>
            <p:spPr>
              <a:xfrm>
                <a:off x="2908605" y="191316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68" name="Oval 67">
                <a:extLst>
                  <a:ext uri="{FF2B5EF4-FFF2-40B4-BE49-F238E27FC236}">
                    <a16:creationId xmlns:a16="http://schemas.microsoft.com/office/drawing/2014/main" id="{49C0994E-CF22-4784-A017-29D87F4BA1FC}"/>
                  </a:ext>
                </a:extLst>
              </p:cNvPr>
              <p:cNvSpPr/>
              <p:nvPr/>
            </p:nvSpPr>
            <p:spPr>
              <a:xfrm>
                <a:off x="3374631" y="190842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
          <p:nvSpPr>
            <p:cNvPr id="111" name="Oval 110">
              <a:extLst>
                <a:ext uri="{FF2B5EF4-FFF2-40B4-BE49-F238E27FC236}">
                  <a16:creationId xmlns:a16="http://schemas.microsoft.com/office/drawing/2014/main" id="{5655DC4A-D40E-499A-93BA-F30321D9A236}"/>
                </a:ext>
              </a:extLst>
            </p:cNvPr>
            <p:cNvSpPr/>
            <p:nvPr/>
          </p:nvSpPr>
          <p:spPr>
            <a:xfrm>
              <a:off x="3809174" y="192548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7</a:t>
              </a:r>
            </a:p>
          </p:txBody>
        </p:sp>
        <p:sp>
          <p:nvSpPr>
            <p:cNvPr id="112" name="Oval 111">
              <a:extLst>
                <a:ext uri="{FF2B5EF4-FFF2-40B4-BE49-F238E27FC236}">
                  <a16:creationId xmlns:a16="http://schemas.microsoft.com/office/drawing/2014/main" id="{0AA8FE86-EE6B-4162-AE0B-228075035852}"/>
                </a:ext>
              </a:extLst>
            </p:cNvPr>
            <p:cNvSpPr/>
            <p:nvPr/>
          </p:nvSpPr>
          <p:spPr>
            <a:xfrm>
              <a:off x="4214769" y="192229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a:t>
              </a:r>
            </a:p>
          </p:txBody>
        </p:sp>
        <p:sp>
          <p:nvSpPr>
            <p:cNvPr id="113" name="Oval 112">
              <a:extLst>
                <a:ext uri="{FF2B5EF4-FFF2-40B4-BE49-F238E27FC236}">
                  <a16:creationId xmlns:a16="http://schemas.microsoft.com/office/drawing/2014/main" id="{823EB41E-7CE3-4115-BB8A-6ECA344C595A}"/>
                </a:ext>
              </a:extLst>
            </p:cNvPr>
            <p:cNvSpPr/>
            <p:nvPr/>
          </p:nvSpPr>
          <p:spPr>
            <a:xfrm>
              <a:off x="4611752" y="192674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9</a:t>
              </a:r>
            </a:p>
          </p:txBody>
        </p:sp>
        <p:sp>
          <p:nvSpPr>
            <p:cNvPr id="114" name="Oval 113">
              <a:extLst>
                <a:ext uri="{FF2B5EF4-FFF2-40B4-BE49-F238E27FC236}">
                  <a16:creationId xmlns:a16="http://schemas.microsoft.com/office/drawing/2014/main" id="{D0C86996-0A34-4B9F-8953-ED991FA9853A}"/>
                </a:ext>
              </a:extLst>
            </p:cNvPr>
            <p:cNvSpPr/>
            <p:nvPr/>
          </p:nvSpPr>
          <p:spPr>
            <a:xfrm>
              <a:off x="5019517" y="1915178"/>
              <a:ext cx="462801" cy="276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118" name="Oval 117">
              <a:extLst>
                <a:ext uri="{FF2B5EF4-FFF2-40B4-BE49-F238E27FC236}">
                  <a16:creationId xmlns:a16="http://schemas.microsoft.com/office/drawing/2014/main" id="{0C29E3C1-7E40-4955-8FE0-A5A6B0B90DEC}"/>
                </a:ext>
              </a:extLst>
            </p:cNvPr>
            <p:cNvSpPr/>
            <p:nvPr/>
          </p:nvSpPr>
          <p:spPr>
            <a:xfrm>
              <a:off x="5483232" y="1930320"/>
              <a:ext cx="462801" cy="261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119" name="Oval 118">
              <a:extLst>
                <a:ext uri="{FF2B5EF4-FFF2-40B4-BE49-F238E27FC236}">
                  <a16:creationId xmlns:a16="http://schemas.microsoft.com/office/drawing/2014/main" id="{C60E0B86-DF61-4E62-993F-437E9DCF3E79}"/>
                </a:ext>
              </a:extLst>
            </p:cNvPr>
            <p:cNvSpPr/>
            <p:nvPr/>
          </p:nvSpPr>
          <p:spPr>
            <a:xfrm>
              <a:off x="5928364" y="1930320"/>
              <a:ext cx="462801" cy="26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grpSp>
      <p:grpSp>
        <p:nvGrpSpPr>
          <p:cNvPr id="107" name="Group 106">
            <a:extLst>
              <a:ext uri="{FF2B5EF4-FFF2-40B4-BE49-F238E27FC236}">
                <a16:creationId xmlns:a16="http://schemas.microsoft.com/office/drawing/2014/main" id="{398D05E0-CA4F-42BD-BC6D-224E6CDA9B40}"/>
              </a:ext>
            </a:extLst>
          </p:cNvPr>
          <p:cNvGrpSpPr/>
          <p:nvPr/>
        </p:nvGrpSpPr>
        <p:grpSpPr>
          <a:xfrm>
            <a:off x="1030940" y="2543839"/>
            <a:ext cx="5360225" cy="686995"/>
            <a:chOff x="1030940" y="1908421"/>
            <a:chExt cx="5360225" cy="686995"/>
          </a:xfrm>
        </p:grpSpPr>
        <p:grpSp>
          <p:nvGrpSpPr>
            <p:cNvPr id="108" name="Group 107">
              <a:extLst>
                <a:ext uri="{FF2B5EF4-FFF2-40B4-BE49-F238E27FC236}">
                  <a16:creationId xmlns:a16="http://schemas.microsoft.com/office/drawing/2014/main" id="{3C0C3526-A6F3-4EFB-BBE2-16DCD0903504}"/>
                </a:ext>
              </a:extLst>
            </p:cNvPr>
            <p:cNvGrpSpPr/>
            <p:nvPr/>
          </p:nvGrpSpPr>
          <p:grpSpPr>
            <a:xfrm>
              <a:off x="1030940" y="1908421"/>
              <a:ext cx="2633551" cy="686995"/>
              <a:chOff x="1030940" y="1908421"/>
              <a:chExt cx="2633551" cy="686995"/>
            </a:xfrm>
          </p:grpSpPr>
          <p:sp>
            <p:nvSpPr>
              <p:cNvPr id="177" name="Oval 176">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178" name="Oval 177">
                <a:extLst>
                  <a:ext uri="{FF2B5EF4-FFF2-40B4-BE49-F238E27FC236}">
                    <a16:creationId xmlns:a16="http://schemas.microsoft.com/office/drawing/2014/main" id="{18261246-1B30-431F-A4B0-5615D61CF4D1}"/>
                  </a:ext>
                </a:extLst>
              </p:cNvPr>
              <p:cNvSpPr/>
              <p:nvPr/>
            </p:nvSpPr>
            <p:spPr>
              <a:xfrm>
                <a:off x="1540084" y="195795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179" name="Oval 178">
                <a:extLst>
                  <a:ext uri="{FF2B5EF4-FFF2-40B4-BE49-F238E27FC236}">
                    <a16:creationId xmlns:a16="http://schemas.microsoft.com/office/drawing/2014/main" id="{09A7B324-A8B7-474B-8DE2-D6972FD8792B}"/>
                  </a:ext>
                </a:extLst>
              </p:cNvPr>
              <p:cNvSpPr/>
              <p:nvPr/>
            </p:nvSpPr>
            <p:spPr>
              <a:xfrm>
                <a:off x="2025829" y="193160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180" name="Oval 179">
                <a:extLst>
                  <a:ext uri="{FF2B5EF4-FFF2-40B4-BE49-F238E27FC236}">
                    <a16:creationId xmlns:a16="http://schemas.microsoft.com/office/drawing/2014/main" id="{5C319B54-46FE-4395-9545-19037D302033}"/>
                  </a:ext>
                </a:extLst>
              </p:cNvPr>
              <p:cNvSpPr/>
              <p:nvPr/>
            </p:nvSpPr>
            <p:spPr>
              <a:xfrm>
                <a:off x="2459128" y="193032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181" name="Oval 180">
                <a:extLst>
                  <a:ext uri="{FF2B5EF4-FFF2-40B4-BE49-F238E27FC236}">
                    <a16:creationId xmlns:a16="http://schemas.microsoft.com/office/drawing/2014/main" id="{C7E5CAEB-9BF1-4D77-AB99-3631DD6F1D7E}"/>
                  </a:ext>
                </a:extLst>
              </p:cNvPr>
              <p:cNvSpPr/>
              <p:nvPr/>
            </p:nvSpPr>
            <p:spPr>
              <a:xfrm>
                <a:off x="2908605" y="191316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182" name="Oval 181">
                <a:extLst>
                  <a:ext uri="{FF2B5EF4-FFF2-40B4-BE49-F238E27FC236}">
                    <a16:creationId xmlns:a16="http://schemas.microsoft.com/office/drawing/2014/main" id="{49C0994E-CF22-4784-A017-29D87F4BA1FC}"/>
                  </a:ext>
                </a:extLst>
              </p:cNvPr>
              <p:cNvSpPr/>
              <p:nvPr/>
            </p:nvSpPr>
            <p:spPr>
              <a:xfrm>
                <a:off x="3374631" y="190842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
          <p:nvSpPr>
            <p:cNvPr id="109" name="Oval 108">
              <a:extLst>
                <a:ext uri="{FF2B5EF4-FFF2-40B4-BE49-F238E27FC236}">
                  <a16:creationId xmlns:a16="http://schemas.microsoft.com/office/drawing/2014/main" id="{5655DC4A-D40E-499A-93BA-F30321D9A236}"/>
                </a:ext>
              </a:extLst>
            </p:cNvPr>
            <p:cNvSpPr/>
            <p:nvPr/>
          </p:nvSpPr>
          <p:spPr>
            <a:xfrm>
              <a:off x="3809174" y="192548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7</a:t>
              </a:r>
            </a:p>
          </p:txBody>
        </p:sp>
        <p:sp>
          <p:nvSpPr>
            <p:cNvPr id="110" name="Oval 109">
              <a:extLst>
                <a:ext uri="{FF2B5EF4-FFF2-40B4-BE49-F238E27FC236}">
                  <a16:creationId xmlns:a16="http://schemas.microsoft.com/office/drawing/2014/main" id="{0AA8FE86-EE6B-4162-AE0B-228075035852}"/>
                </a:ext>
              </a:extLst>
            </p:cNvPr>
            <p:cNvSpPr/>
            <p:nvPr/>
          </p:nvSpPr>
          <p:spPr>
            <a:xfrm>
              <a:off x="4214769" y="192229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a:t>
              </a:r>
            </a:p>
          </p:txBody>
        </p:sp>
        <p:sp>
          <p:nvSpPr>
            <p:cNvPr id="115" name="Oval 114">
              <a:extLst>
                <a:ext uri="{FF2B5EF4-FFF2-40B4-BE49-F238E27FC236}">
                  <a16:creationId xmlns:a16="http://schemas.microsoft.com/office/drawing/2014/main" id="{823EB41E-7CE3-4115-BB8A-6ECA344C595A}"/>
                </a:ext>
              </a:extLst>
            </p:cNvPr>
            <p:cNvSpPr/>
            <p:nvPr/>
          </p:nvSpPr>
          <p:spPr>
            <a:xfrm>
              <a:off x="4611752" y="192674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9</a:t>
              </a:r>
            </a:p>
          </p:txBody>
        </p:sp>
        <p:sp>
          <p:nvSpPr>
            <p:cNvPr id="116" name="Oval 115">
              <a:extLst>
                <a:ext uri="{FF2B5EF4-FFF2-40B4-BE49-F238E27FC236}">
                  <a16:creationId xmlns:a16="http://schemas.microsoft.com/office/drawing/2014/main" id="{D0C86996-0A34-4B9F-8953-ED991FA9853A}"/>
                </a:ext>
              </a:extLst>
            </p:cNvPr>
            <p:cNvSpPr/>
            <p:nvPr/>
          </p:nvSpPr>
          <p:spPr>
            <a:xfrm>
              <a:off x="5019517" y="1915178"/>
              <a:ext cx="462801" cy="276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117" name="Oval 116">
              <a:extLst>
                <a:ext uri="{FF2B5EF4-FFF2-40B4-BE49-F238E27FC236}">
                  <a16:creationId xmlns:a16="http://schemas.microsoft.com/office/drawing/2014/main" id="{0C29E3C1-7E40-4955-8FE0-A5A6B0B90DEC}"/>
                </a:ext>
              </a:extLst>
            </p:cNvPr>
            <p:cNvSpPr/>
            <p:nvPr/>
          </p:nvSpPr>
          <p:spPr>
            <a:xfrm>
              <a:off x="5483232" y="1930320"/>
              <a:ext cx="462801" cy="261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176" name="Oval 175">
              <a:extLst>
                <a:ext uri="{FF2B5EF4-FFF2-40B4-BE49-F238E27FC236}">
                  <a16:creationId xmlns:a16="http://schemas.microsoft.com/office/drawing/2014/main" id="{C60E0B86-DF61-4E62-993F-437E9DCF3E79}"/>
                </a:ext>
              </a:extLst>
            </p:cNvPr>
            <p:cNvSpPr/>
            <p:nvPr/>
          </p:nvSpPr>
          <p:spPr>
            <a:xfrm>
              <a:off x="5928364" y="1930320"/>
              <a:ext cx="462801" cy="26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grpSp>
      <p:grpSp>
        <p:nvGrpSpPr>
          <p:cNvPr id="183" name="Group 182">
            <a:extLst>
              <a:ext uri="{FF2B5EF4-FFF2-40B4-BE49-F238E27FC236}">
                <a16:creationId xmlns:a16="http://schemas.microsoft.com/office/drawing/2014/main" id="{398D05E0-CA4F-42BD-BC6D-224E6CDA9B40}"/>
              </a:ext>
            </a:extLst>
          </p:cNvPr>
          <p:cNvGrpSpPr/>
          <p:nvPr/>
        </p:nvGrpSpPr>
        <p:grpSpPr>
          <a:xfrm>
            <a:off x="1030940" y="3219701"/>
            <a:ext cx="5360225" cy="686995"/>
            <a:chOff x="1030940" y="1908421"/>
            <a:chExt cx="5360225" cy="686995"/>
          </a:xfrm>
        </p:grpSpPr>
        <p:grpSp>
          <p:nvGrpSpPr>
            <p:cNvPr id="184" name="Group 183">
              <a:extLst>
                <a:ext uri="{FF2B5EF4-FFF2-40B4-BE49-F238E27FC236}">
                  <a16:creationId xmlns:a16="http://schemas.microsoft.com/office/drawing/2014/main" id="{3C0C3526-A6F3-4EFB-BBE2-16DCD0903504}"/>
                </a:ext>
              </a:extLst>
            </p:cNvPr>
            <p:cNvGrpSpPr/>
            <p:nvPr/>
          </p:nvGrpSpPr>
          <p:grpSpPr>
            <a:xfrm>
              <a:off x="1030940" y="1908421"/>
              <a:ext cx="2633551" cy="686995"/>
              <a:chOff x="1030940" y="1908421"/>
              <a:chExt cx="2633551" cy="686995"/>
            </a:xfrm>
          </p:grpSpPr>
          <p:sp>
            <p:nvSpPr>
              <p:cNvPr id="191" name="Oval 190">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192" name="Oval 191">
                <a:extLst>
                  <a:ext uri="{FF2B5EF4-FFF2-40B4-BE49-F238E27FC236}">
                    <a16:creationId xmlns:a16="http://schemas.microsoft.com/office/drawing/2014/main" id="{18261246-1B30-431F-A4B0-5615D61CF4D1}"/>
                  </a:ext>
                </a:extLst>
              </p:cNvPr>
              <p:cNvSpPr/>
              <p:nvPr/>
            </p:nvSpPr>
            <p:spPr>
              <a:xfrm>
                <a:off x="1540084" y="195795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193" name="Oval 192">
                <a:extLst>
                  <a:ext uri="{FF2B5EF4-FFF2-40B4-BE49-F238E27FC236}">
                    <a16:creationId xmlns:a16="http://schemas.microsoft.com/office/drawing/2014/main" id="{09A7B324-A8B7-474B-8DE2-D6972FD8792B}"/>
                  </a:ext>
                </a:extLst>
              </p:cNvPr>
              <p:cNvSpPr/>
              <p:nvPr/>
            </p:nvSpPr>
            <p:spPr>
              <a:xfrm>
                <a:off x="2025829" y="193160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194" name="Oval 193">
                <a:extLst>
                  <a:ext uri="{FF2B5EF4-FFF2-40B4-BE49-F238E27FC236}">
                    <a16:creationId xmlns:a16="http://schemas.microsoft.com/office/drawing/2014/main" id="{5C319B54-46FE-4395-9545-19037D302033}"/>
                  </a:ext>
                </a:extLst>
              </p:cNvPr>
              <p:cNvSpPr/>
              <p:nvPr/>
            </p:nvSpPr>
            <p:spPr>
              <a:xfrm>
                <a:off x="2459128" y="193032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195" name="Oval 194">
                <a:extLst>
                  <a:ext uri="{FF2B5EF4-FFF2-40B4-BE49-F238E27FC236}">
                    <a16:creationId xmlns:a16="http://schemas.microsoft.com/office/drawing/2014/main" id="{C7E5CAEB-9BF1-4D77-AB99-3631DD6F1D7E}"/>
                  </a:ext>
                </a:extLst>
              </p:cNvPr>
              <p:cNvSpPr/>
              <p:nvPr/>
            </p:nvSpPr>
            <p:spPr>
              <a:xfrm>
                <a:off x="2908605" y="191316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196" name="Oval 195">
                <a:extLst>
                  <a:ext uri="{FF2B5EF4-FFF2-40B4-BE49-F238E27FC236}">
                    <a16:creationId xmlns:a16="http://schemas.microsoft.com/office/drawing/2014/main" id="{49C0994E-CF22-4784-A017-29D87F4BA1FC}"/>
                  </a:ext>
                </a:extLst>
              </p:cNvPr>
              <p:cNvSpPr/>
              <p:nvPr/>
            </p:nvSpPr>
            <p:spPr>
              <a:xfrm>
                <a:off x="3374631" y="190842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
          <p:nvSpPr>
            <p:cNvPr id="185" name="Oval 184">
              <a:extLst>
                <a:ext uri="{FF2B5EF4-FFF2-40B4-BE49-F238E27FC236}">
                  <a16:creationId xmlns:a16="http://schemas.microsoft.com/office/drawing/2014/main" id="{5655DC4A-D40E-499A-93BA-F30321D9A236}"/>
                </a:ext>
              </a:extLst>
            </p:cNvPr>
            <p:cNvSpPr/>
            <p:nvPr/>
          </p:nvSpPr>
          <p:spPr>
            <a:xfrm>
              <a:off x="3809174" y="192548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7</a:t>
              </a:r>
            </a:p>
          </p:txBody>
        </p:sp>
        <p:sp>
          <p:nvSpPr>
            <p:cNvPr id="186" name="Oval 185">
              <a:extLst>
                <a:ext uri="{FF2B5EF4-FFF2-40B4-BE49-F238E27FC236}">
                  <a16:creationId xmlns:a16="http://schemas.microsoft.com/office/drawing/2014/main" id="{0AA8FE86-EE6B-4162-AE0B-228075035852}"/>
                </a:ext>
              </a:extLst>
            </p:cNvPr>
            <p:cNvSpPr/>
            <p:nvPr/>
          </p:nvSpPr>
          <p:spPr>
            <a:xfrm>
              <a:off x="4214769" y="192229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a:t>
              </a:r>
            </a:p>
          </p:txBody>
        </p:sp>
        <p:sp>
          <p:nvSpPr>
            <p:cNvPr id="187" name="Oval 186">
              <a:extLst>
                <a:ext uri="{FF2B5EF4-FFF2-40B4-BE49-F238E27FC236}">
                  <a16:creationId xmlns:a16="http://schemas.microsoft.com/office/drawing/2014/main" id="{823EB41E-7CE3-4115-BB8A-6ECA344C595A}"/>
                </a:ext>
              </a:extLst>
            </p:cNvPr>
            <p:cNvSpPr/>
            <p:nvPr/>
          </p:nvSpPr>
          <p:spPr>
            <a:xfrm>
              <a:off x="4611752" y="192674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9</a:t>
              </a:r>
            </a:p>
          </p:txBody>
        </p:sp>
        <p:sp>
          <p:nvSpPr>
            <p:cNvPr id="188" name="Oval 187">
              <a:extLst>
                <a:ext uri="{FF2B5EF4-FFF2-40B4-BE49-F238E27FC236}">
                  <a16:creationId xmlns:a16="http://schemas.microsoft.com/office/drawing/2014/main" id="{D0C86996-0A34-4B9F-8953-ED991FA9853A}"/>
                </a:ext>
              </a:extLst>
            </p:cNvPr>
            <p:cNvSpPr/>
            <p:nvPr/>
          </p:nvSpPr>
          <p:spPr>
            <a:xfrm>
              <a:off x="5019517" y="1915178"/>
              <a:ext cx="462801" cy="276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189" name="Oval 188">
              <a:extLst>
                <a:ext uri="{FF2B5EF4-FFF2-40B4-BE49-F238E27FC236}">
                  <a16:creationId xmlns:a16="http://schemas.microsoft.com/office/drawing/2014/main" id="{0C29E3C1-7E40-4955-8FE0-A5A6B0B90DEC}"/>
                </a:ext>
              </a:extLst>
            </p:cNvPr>
            <p:cNvSpPr/>
            <p:nvPr/>
          </p:nvSpPr>
          <p:spPr>
            <a:xfrm>
              <a:off x="5483232" y="1930320"/>
              <a:ext cx="462801" cy="261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190" name="Oval 189">
              <a:extLst>
                <a:ext uri="{FF2B5EF4-FFF2-40B4-BE49-F238E27FC236}">
                  <a16:creationId xmlns:a16="http://schemas.microsoft.com/office/drawing/2014/main" id="{C60E0B86-DF61-4E62-993F-437E9DCF3E79}"/>
                </a:ext>
              </a:extLst>
            </p:cNvPr>
            <p:cNvSpPr/>
            <p:nvPr/>
          </p:nvSpPr>
          <p:spPr>
            <a:xfrm>
              <a:off x="5928364" y="1930320"/>
              <a:ext cx="462801" cy="26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grpSp>
      <p:grpSp>
        <p:nvGrpSpPr>
          <p:cNvPr id="197" name="Group 196">
            <a:extLst>
              <a:ext uri="{FF2B5EF4-FFF2-40B4-BE49-F238E27FC236}">
                <a16:creationId xmlns:a16="http://schemas.microsoft.com/office/drawing/2014/main" id="{398D05E0-CA4F-42BD-BC6D-224E6CDA9B40}"/>
              </a:ext>
            </a:extLst>
          </p:cNvPr>
          <p:cNvGrpSpPr/>
          <p:nvPr/>
        </p:nvGrpSpPr>
        <p:grpSpPr>
          <a:xfrm>
            <a:off x="1030940" y="3888253"/>
            <a:ext cx="5360225" cy="686995"/>
            <a:chOff x="1030940" y="1908421"/>
            <a:chExt cx="5360225" cy="686995"/>
          </a:xfrm>
        </p:grpSpPr>
        <p:grpSp>
          <p:nvGrpSpPr>
            <p:cNvPr id="198" name="Group 197">
              <a:extLst>
                <a:ext uri="{FF2B5EF4-FFF2-40B4-BE49-F238E27FC236}">
                  <a16:creationId xmlns:a16="http://schemas.microsoft.com/office/drawing/2014/main" id="{3C0C3526-A6F3-4EFB-BBE2-16DCD0903504}"/>
                </a:ext>
              </a:extLst>
            </p:cNvPr>
            <p:cNvGrpSpPr/>
            <p:nvPr/>
          </p:nvGrpSpPr>
          <p:grpSpPr>
            <a:xfrm>
              <a:off x="1030940" y="1908421"/>
              <a:ext cx="2633551" cy="686995"/>
              <a:chOff x="1030940" y="1908421"/>
              <a:chExt cx="2633551" cy="686995"/>
            </a:xfrm>
          </p:grpSpPr>
          <p:sp>
            <p:nvSpPr>
              <p:cNvPr id="205" name="Oval 204">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206" name="Oval 205">
                <a:extLst>
                  <a:ext uri="{FF2B5EF4-FFF2-40B4-BE49-F238E27FC236}">
                    <a16:creationId xmlns:a16="http://schemas.microsoft.com/office/drawing/2014/main" id="{18261246-1B30-431F-A4B0-5615D61CF4D1}"/>
                  </a:ext>
                </a:extLst>
              </p:cNvPr>
              <p:cNvSpPr/>
              <p:nvPr/>
            </p:nvSpPr>
            <p:spPr>
              <a:xfrm>
                <a:off x="1540084" y="195795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207" name="Oval 206">
                <a:extLst>
                  <a:ext uri="{FF2B5EF4-FFF2-40B4-BE49-F238E27FC236}">
                    <a16:creationId xmlns:a16="http://schemas.microsoft.com/office/drawing/2014/main" id="{09A7B324-A8B7-474B-8DE2-D6972FD8792B}"/>
                  </a:ext>
                </a:extLst>
              </p:cNvPr>
              <p:cNvSpPr/>
              <p:nvPr/>
            </p:nvSpPr>
            <p:spPr>
              <a:xfrm>
                <a:off x="2025829" y="193160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208" name="Oval 207">
                <a:extLst>
                  <a:ext uri="{FF2B5EF4-FFF2-40B4-BE49-F238E27FC236}">
                    <a16:creationId xmlns:a16="http://schemas.microsoft.com/office/drawing/2014/main" id="{5C319B54-46FE-4395-9545-19037D302033}"/>
                  </a:ext>
                </a:extLst>
              </p:cNvPr>
              <p:cNvSpPr/>
              <p:nvPr/>
            </p:nvSpPr>
            <p:spPr>
              <a:xfrm>
                <a:off x="2459128" y="193032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209" name="Oval 208">
                <a:extLst>
                  <a:ext uri="{FF2B5EF4-FFF2-40B4-BE49-F238E27FC236}">
                    <a16:creationId xmlns:a16="http://schemas.microsoft.com/office/drawing/2014/main" id="{C7E5CAEB-9BF1-4D77-AB99-3631DD6F1D7E}"/>
                  </a:ext>
                </a:extLst>
              </p:cNvPr>
              <p:cNvSpPr/>
              <p:nvPr/>
            </p:nvSpPr>
            <p:spPr>
              <a:xfrm>
                <a:off x="2908605" y="191316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210" name="Oval 209">
                <a:extLst>
                  <a:ext uri="{FF2B5EF4-FFF2-40B4-BE49-F238E27FC236}">
                    <a16:creationId xmlns:a16="http://schemas.microsoft.com/office/drawing/2014/main" id="{49C0994E-CF22-4784-A017-29D87F4BA1FC}"/>
                  </a:ext>
                </a:extLst>
              </p:cNvPr>
              <p:cNvSpPr/>
              <p:nvPr/>
            </p:nvSpPr>
            <p:spPr>
              <a:xfrm>
                <a:off x="3374631" y="190842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
          <p:nvSpPr>
            <p:cNvPr id="199" name="Oval 198">
              <a:extLst>
                <a:ext uri="{FF2B5EF4-FFF2-40B4-BE49-F238E27FC236}">
                  <a16:creationId xmlns:a16="http://schemas.microsoft.com/office/drawing/2014/main" id="{5655DC4A-D40E-499A-93BA-F30321D9A236}"/>
                </a:ext>
              </a:extLst>
            </p:cNvPr>
            <p:cNvSpPr/>
            <p:nvPr/>
          </p:nvSpPr>
          <p:spPr>
            <a:xfrm>
              <a:off x="3809174" y="192548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7</a:t>
              </a:r>
            </a:p>
          </p:txBody>
        </p:sp>
        <p:sp>
          <p:nvSpPr>
            <p:cNvPr id="200" name="Oval 199">
              <a:extLst>
                <a:ext uri="{FF2B5EF4-FFF2-40B4-BE49-F238E27FC236}">
                  <a16:creationId xmlns:a16="http://schemas.microsoft.com/office/drawing/2014/main" id="{0AA8FE86-EE6B-4162-AE0B-228075035852}"/>
                </a:ext>
              </a:extLst>
            </p:cNvPr>
            <p:cNvSpPr/>
            <p:nvPr/>
          </p:nvSpPr>
          <p:spPr>
            <a:xfrm>
              <a:off x="4214769" y="192229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a:t>
              </a:r>
            </a:p>
          </p:txBody>
        </p:sp>
        <p:sp>
          <p:nvSpPr>
            <p:cNvPr id="201" name="Oval 200">
              <a:extLst>
                <a:ext uri="{FF2B5EF4-FFF2-40B4-BE49-F238E27FC236}">
                  <a16:creationId xmlns:a16="http://schemas.microsoft.com/office/drawing/2014/main" id="{823EB41E-7CE3-4115-BB8A-6ECA344C595A}"/>
                </a:ext>
              </a:extLst>
            </p:cNvPr>
            <p:cNvSpPr/>
            <p:nvPr/>
          </p:nvSpPr>
          <p:spPr>
            <a:xfrm>
              <a:off x="4611752" y="192674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9</a:t>
              </a:r>
            </a:p>
          </p:txBody>
        </p:sp>
        <p:sp>
          <p:nvSpPr>
            <p:cNvPr id="202" name="Oval 201">
              <a:extLst>
                <a:ext uri="{FF2B5EF4-FFF2-40B4-BE49-F238E27FC236}">
                  <a16:creationId xmlns:a16="http://schemas.microsoft.com/office/drawing/2014/main" id="{D0C86996-0A34-4B9F-8953-ED991FA9853A}"/>
                </a:ext>
              </a:extLst>
            </p:cNvPr>
            <p:cNvSpPr/>
            <p:nvPr/>
          </p:nvSpPr>
          <p:spPr>
            <a:xfrm>
              <a:off x="5019517" y="1915178"/>
              <a:ext cx="462801" cy="276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203" name="Oval 202">
              <a:extLst>
                <a:ext uri="{FF2B5EF4-FFF2-40B4-BE49-F238E27FC236}">
                  <a16:creationId xmlns:a16="http://schemas.microsoft.com/office/drawing/2014/main" id="{0C29E3C1-7E40-4955-8FE0-A5A6B0B90DEC}"/>
                </a:ext>
              </a:extLst>
            </p:cNvPr>
            <p:cNvSpPr/>
            <p:nvPr/>
          </p:nvSpPr>
          <p:spPr>
            <a:xfrm>
              <a:off x="5483232" y="1930320"/>
              <a:ext cx="462801" cy="261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204" name="Oval 203">
              <a:extLst>
                <a:ext uri="{FF2B5EF4-FFF2-40B4-BE49-F238E27FC236}">
                  <a16:creationId xmlns:a16="http://schemas.microsoft.com/office/drawing/2014/main" id="{C60E0B86-DF61-4E62-993F-437E9DCF3E79}"/>
                </a:ext>
              </a:extLst>
            </p:cNvPr>
            <p:cNvSpPr/>
            <p:nvPr/>
          </p:nvSpPr>
          <p:spPr>
            <a:xfrm>
              <a:off x="5928364" y="1930320"/>
              <a:ext cx="462801" cy="26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grpSp>
      <p:grpSp>
        <p:nvGrpSpPr>
          <p:cNvPr id="211" name="Group 210">
            <a:extLst>
              <a:ext uri="{FF2B5EF4-FFF2-40B4-BE49-F238E27FC236}">
                <a16:creationId xmlns:a16="http://schemas.microsoft.com/office/drawing/2014/main" id="{398D05E0-CA4F-42BD-BC6D-224E6CDA9B40}"/>
              </a:ext>
            </a:extLst>
          </p:cNvPr>
          <p:cNvGrpSpPr/>
          <p:nvPr/>
        </p:nvGrpSpPr>
        <p:grpSpPr>
          <a:xfrm>
            <a:off x="1030940" y="4556419"/>
            <a:ext cx="5360225" cy="686995"/>
            <a:chOff x="1030940" y="1908421"/>
            <a:chExt cx="5360225" cy="686995"/>
          </a:xfrm>
        </p:grpSpPr>
        <p:grpSp>
          <p:nvGrpSpPr>
            <p:cNvPr id="212" name="Group 211">
              <a:extLst>
                <a:ext uri="{FF2B5EF4-FFF2-40B4-BE49-F238E27FC236}">
                  <a16:creationId xmlns:a16="http://schemas.microsoft.com/office/drawing/2014/main" id="{3C0C3526-A6F3-4EFB-BBE2-16DCD0903504}"/>
                </a:ext>
              </a:extLst>
            </p:cNvPr>
            <p:cNvGrpSpPr/>
            <p:nvPr/>
          </p:nvGrpSpPr>
          <p:grpSpPr>
            <a:xfrm>
              <a:off x="1030940" y="1908421"/>
              <a:ext cx="2633551" cy="686995"/>
              <a:chOff x="1030940" y="1908421"/>
              <a:chExt cx="2633551" cy="686995"/>
            </a:xfrm>
          </p:grpSpPr>
          <p:sp>
            <p:nvSpPr>
              <p:cNvPr id="219" name="Oval 218">
                <a:extLst>
                  <a:ext uri="{FF2B5EF4-FFF2-40B4-BE49-F238E27FC236}">
                    <a16:creationId xmlns:a16="http://schemas.microsoft.com/office/drawing/2014/main" id="{AE1F9442-2F0A-4E5E-BE98-0233D08E1369}"/>
                  </a:ext>
                </a:extLst>
              </p:cNvPr>
              <p:cNvSpPr/>
              <p:nvPr/>
            </p:nvSpPr>
            <p:spPr>
              <a:xfrm>
                <a:off x="1030940" y="231776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1</a:t>
                </a:r>
              </a:p>
            </p:txBody>
          </p:sp>
          <p:sp>
            <p:nvSpPr>
              <p:cNvPr id="220" name="Oval 219">
                <a:extLst>
                  <a:ext uri="{FF2B5EF4-FFF2-40B4-BE49-F238E27FC236}">
                    <a16:creationId xmlns:a16="http://schemas.microsoft.com/office/drawing/2014/main" id="{18261246-1B30-431F-A4B0-5615D61CF4D1}"/>
                  </a:ext>
                </a:extLst>
              </p:cNvPr>
              <p:cNvSpPr/>
              <p:nvPr/>
            </p:nvSpPr>
            <p:spPr>
              <a:xfrm>
                <a:off x="1540084" y="195795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2</a:t>
                </a:r>
              </a:p>
            </p:txBody>
          </p:sp>
          <p:sp>
            <p:nvSpPr>
              <p:cNvPr id="221" name="Oval 220">
                <a:extLst>
                  <a:ext uri="{FF2B5EF4-FFF2-40B4-BE49-F238E27FC236}">
                    <a16:creationId xmlns:a16="http://schemas.microsoft.com/office/drawing/2014/main" id="{09A7B324-A8B7-474B-8DE2-D6972FD8792B}"/>
                  </a:ext>
                </a:extLst>
              </p:cNvPr>
              <p:cNvSpPr/>
              <p:nvPr/>
            </p:nvSpPr>
            <p:spPr>
              <a:xfrm>
                <a:off x="2025829" y="193160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3</a:t>
                </a:r>
              </a:p>
            </p:txBody>
          </p:sp>
          <p:sp>
            <p:nvSpPr>
              <p:cNvPr id="222" name="Oval 221">
                <a:extLst>
                  <a:ext uri="{FF2B5EF4-FFF2-40B4-BE49-F238E27FC236}">
                    <a16:creationId xmlns:a16="http://schemas.microsoft.com/office/drawing/2014/main" id="{5C319B54-46FE-4395-9545-19037D302033}"/>
                  </a:ext>
                </a:extLst>
              </p:cNvPr>
              <p:cNvSpPr/>
              <p:nvPr/>
            </p:nvSpPr>
            <p:spPr>
              <a:xfrm>
                <a:off x="2459128" y="1930320"/>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4</a:t>
                </a:r>
              </a:p>
            </p:txBody>
          </p:sp>
          <p:sp>
            <p:nvSpPr>
              <p:cNvPr id="223" name="Oval 222">
                <a:extLst>
                  <a:ext uri="{FF2B5EF4-FFF2-40B4-BE49-F238E27FC236}">
                    <a16:creationId xmlns:a16="http://schemas.microsoft.com/office/drawing/2014/main" id="{C7E5CAEB-9BF1-4D77-AB99-3631DD6F1D7E}"/>
                  </a:ext>
                </a:extLst>
              </p:cNvPr>
              <p:cNvSpPr/>
              <p:nvPr/>
            </p:nvSpPr>
            <p:spPr>
              <a:xfrm>
                <a:off x="2908605" y="1913169"/>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5</a:t>
                </a:r>
              </a:p>
            </p:txBody>
          </p:sp>
          <p:sp>
            <p:nvSpPr>
              <p:cNvPr id="224" name="Oval 223">
                <a:extLst>
                  <a:ext uri="{FF2B5EF4-FFF2-40B4-BE49-F238E27FC236}">
                    <a16:creationId xmlns:a16="http://schemas.microsoft.com/office/drawing/2014/main" id="{49C0994E-CF22-4784-A017-29D87F4BA1FC}"/>
                  </a:ext>
                </a:extLst>
              </p:cNvPr>
              <p:cNvSpPr/>
              <p:nvPr/>
            </p:nvSpPr>
            <p:spPr>
              <a:xfrm>
                <a:off x="3374631" y="190842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6</a:t>
                </a:r>
              </a:p>
            </p:txBody>
          </p:sp>
        </p:grpSp>
        <p:sp>
          <p:nvSpPr>
            <p:cNvPr id="213" name="Oval 212">
              <a:extLst>
                <a:ext uri="{FF2B5EF4-FFF2-40B4-BE49-F238E27FC236}">
                  <a16:creationId xmlns:a16="http://schemas.microsoft.com/office/drawing/2014/main" id="{5655DC4A-D40E-499A-93BA-F30321D9A236}"/>
                </a:ext>
              </a:extLst>
            </p:cNvPr>
            <p:cNvSpPr/>
            <p:nvPr/>
          </p:nvSpPr>
          <p:spPr>
            <a:xfrm>
              <a:off x="3809174" y="1925481"/>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7</a:t>
              </a:r>
            </a:p>
          </p:txBody>
        </p:sp>
        <p:sp>
          <p:nvSpPr>
            <p:cNvPr id="214" name="Oval 213">
              <a:extLst>
                <a:ext uri="{FF2B5EF4-FFF2-40B4-BE49-F238E27FC236}">
                  <a16:creationId xmlns:a16="http://schemas.microsoft.com/office/drawing/2014/main" id="{0AA8FE86-EE6B-4162-AE0B-228075035852}"/>
                </a:ext>
              </a:extLst>
            </p:cNvPr>
            <p:cNvSpPr/>
            <p:nvPr/>
          </p:nvSpPr>
          <p:spPr>
            <a:xfrm>
              <a:off x="4214769" y="192229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8</a:t>
              </a:r>
            </a:p>
          </p:txBody>
        </p:sp>
        <p:sp>
          <p:nvSpPr>
            <p:cNvPr id="215" name="Oval 214">
              <a:extLst>
                <a:ext uri="{FF2B5EF4-FFF2-40B4-BE49-F238E27FC236}">
                  <a16:creationId xmlns:a16="http://schemas.microsoft.com/office/drawing/2014/main" id="{823EB41E-7CE3-4115-BB8A-6ECA344C595A}"/>
                </a:ext>
              </a:extLst>
            </p:cNvPr>
            <p:cNvSpPr/>
            <p:nvPr/>
          </p:nvSpPr>
          <p:spPr>
            <a:xfrm>
              <a:off x="4611752" y="1926742"/>
              <a:ext cx="289860" cy="27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9</a:t>
              </a:r>
            </a:p>
          </p:txBody>
        </p:sp>
        <p:sp>
          <p:nvSpPr>
            <p:cNvPr id="216" name="Oval 215">
              <a:extLst>
                <a:ext uri="{FF2B5EF4-FFF2-40B4-BE49-F238E27FC236}">
                  <a16:creationId xmlns:a16="http://schemas.microsoft.com/office/drawing/2014/main" id="{D0C86996-0A34-4B9F-8953-ED991FA9853A}"/>
                </a:ext>
              </a:extLst>
            </p:cNvPr>
            <p:cNvSpPr/>
            <p:nvPr/>
          </p:nvSpPr>
          <p:spPr>
            <a:xfrm>
              <a:off x="5019517" y="1915178"/>
              <a:ext cx="462801" cy="276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217" name="Oval 216">
              <a:extLst>
                <a:ext uri="{FF2B5EF4-FFF2-40B4-BE49-F238E27FC236}">
                  <a16:creationId xmlns:a16="http://schemas.microsoft.com/office/drawing/2014/main" id="{0C29E3C1-7E40-4955-8FE0-A5A6B0B90DEC}"/>
                </a:ext>
              </a:extLst>
            </p:cNvPr>
            <p:cNvSpPr/>
            <p:nvPr/>
          </p:nvSpPr>
          <p:spPr>
            <a:xfrm>
              <a:off x="5483232" y="1930320"/>
              <a:ext cx="462801" cy="261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218" name="Oval 217">
              <a:extLst>
                <a:ext uri="{FF2B5EF4-FFF2-40B4-BE49-F238E27FC236}">
                  <a16:creationId xmlns:a16="http://schemas.microsoft.com/office/drawing/2014/main" id="{C60E0B86-DF61-4E62-993F-437E9DCF3E79}"/>
                </a:ext>
              </a:extLst>
            </p:cNvPr>
            <p:cNvSpPr/>
            <p:nvPr/>
          </p:nvSpPr>
          <p:spPr>
            <a:xfrm>
              <a:off x="5928364" y="1930320"/>
              <a:ext cx="462801" cy="26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grpSp>
    </p:spTree>
    <p:extLst>
      <p:ext uri="{BB962C8B-B14F-4D97-AF65-F5344CB8AC3E}">
        <p14:creationId xmlns:p14="http://schemas.microsoft.com/office/powerpoint/2010/main" val="41858578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9C94-0A28-4682-8A45-B8F56B789C25}"/>
              </a:ext>
            </a:extLst>
          </p:cNvPr>
          <p:cNvSpPr>
            <a:spLocks noGrp="1"/>
          </p:cNvSpPr>
          <p:nvPr>
            <p:ph type="title"/>
          </p:nvPr>
        </p:nvSpPr>
        <p:spPr/>
        <p:txBody>
          <a:bodyPr/>
          <a:lstStyle/>
          <a:p>
            <a:r>
              <a:rPr lang="en-GB" dirty="0"/>
              <a:t>Training Plan</a:t>
            </a:r>
          </a:p>
        </p:txBody>
      </p:sp>
      <p:pic>
        <p:nvPicPr>
          <p:cNvPr id="5" name="Content Placeholder 4">
            <a:extLst>
              <a:ext uri="{FF2B5EF4-FFF2-40B4-BE49-F238E27FC236}">
                <a16:creationId xmlns:a16="http://schemas.microsoft.com/office/drawing/2014/main" id="{815186D4-15B8-4B32-B9A4-75184E74EBBA}"/>
              </a:ext>
            </a:extLst>
          </p:cNvPr>
          <p:cNvPicPr>
            <a:picLocks noGrp="1" noChangeAspect="1"/>
          </p:cNvPicPr>
          <p:nvPr>
            <p:ph idx="1"/>
          </p:nvPr>
        </p:nvPicPr>
        <p:blipFill>
          <a:blip r:embed="rId2"/>
          <a:stretch>
            <a:fillRect/>
          </a:stretch>
        </p:blipFill>
        <p:spPr>
          <a:xfrm>
            <a:off x="493054" y="1801504"/>
            <a:ext cx="11205892" cy="4114149"/>
          </a:xfrm>
        </p:spPr>
      </p:pic>
      <p:sp>
        <p:nvSpPr>
          <p:cNvPr id="3" name="Action Button: Help 2">
            <a:hlinkClick r:id="" action="ppaction://noaction" highlightClick="1"/>
            <a:extLst>
              <a:ext uri="{FF2B5EF4-FFF2-40B4-BE49-F238E27FC236}">
                <a16:creationId xmlns:a16="http://schemas.microsoft.com/office/drawing/2014/main" id="{D2D5F87D-A040-4AC1-805C-1057DBB18FA8}"/>
              </a:ext>
            </a:extLst>
          </p:cNvPr>
          <p:cNvSpPr/>
          <p:nvPr/>
        </p:nvSpPr>
        <p:spPr>
          <a:xfrm>
            <a:off x="8719930" y="2014194"/>
            <a:ext cx="2557670" cy="1802432"/>
          </a:xfrm>
          <a:prstGeom prst="actionButtonHelp">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Tree>
    <p:extLst>
      <p:ext uri="{BB962C8B-B14F-4D97-AF65-F5344CB8AC3E}">
        <p14:creationId xmlns:p14="http://schemas.microsoft.com/office/powerpoint/2010/main" val="3106891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9CF6-233D-4A34-9C86-FADA41185817}"/>
              </a:ext>
            </a:extLst>
          </p:cNvPr>
          <p:cNvSpPr>
            <a:spLocks noGrp="1"/>
          </p:cNvSpPr>
          <p:nvPr>
            <p:ph type="title"/>
          </p:nvPr>
        </p:nvSpPr>
        <p:spPr/>
        <p:txBody>
          <a:bodyPr/>
          <a:lstStyle/>
          <a:p>
            <a:r>
              <a:rPr lang="en-GB" dirty="0"/>
              <a:t>How to get back into the pool?		</a:t>
            </a:r>
          </a:p>
        </p:txBody>
      </p:sp>
      <p:sp>
        <p:nvSpPr>
          <p:cNvPr id="3" name="Content Placeholder 2">
            <a:extLst>
              <a:ext uri="{FF2B5EF4-FFF2-40B4-BE49-F238E27FC236}">
                <a16:creationId xmlns:a16="http://schemas.microsoft.com/office/drawing/2014/main" id="{9C2CD91E-F44B-4E09-AD53-C43D89DF3143}"/>
              </a:ext>
            </a:extLst>
          </p:cNvPr>
          <p:cNvSpPr>
            <a:spLocks noGrp="1"/>
          </p:cNvSpPr>
          <p:nvPr>
            <p:ph idx="1"/>
          </p:nvPr>
        </p:nvSpPr>
        <p:spPr/>
        <p:txBody>
          <a:bodyPr/>
          <a:lstStyle/>
          <a:p>
            <a:r>
              <a:rPr lang="en-GB" sz="1600" dirty="0"/>
              <a:t>Each swimmer is responsible for keeping a safe distance from each other. </a:t>
            </a:r>
          </a:p>
          <a:p>
            <a:pPr lvl="1"/>
            <a:r>
              <a:rPr lang="en-GB" sz="1400" dirty="0" smtClean="0"/>
              <a:t>2m </a:t>
            </a:r>
            <a:r>
              <a:rPr lang="en-GB" sz="1400" dirty="0"/>
              <a:t>on the pool deck please</a:t>
            </a:r>
          </a:p>
          <a:p>
            <a:pPr lvl="1"/>
            <a:r>
              <a:rPr lang="en-GB" sz="1400" dirty="0"/>
              <a:t>The coaching staff will do there best to remind swimmers about social distancing </a:t>
            </a:r>
          </a:p>
          <a:p>
            <a:pPr lvl="2"/>
            <a:r>
              <a:rPr lang="en-GB" sz="1400" dirty="0"/>
              <a:t>If swimmers are seen to increasing the risk to the other swimmers they will be asked to leave the training session</a:t>
            </a:r>
          </a:p>
          <a:p>
            <a:r>
              <a:rPr lang="en-GB" sz="1600" dirty="0"/>
              <a:t>Phased return of the club back into training </a:t>
            </a:r>
          </a:p>
          <a:p>
            <a:pPr lvl="1"/>
            <a:r>
              <a:rPr lang="en-GB" sz="1400" dirty="0"/>
              <a:t>This is to give us as the coaching staff and the pool confidence that the procedures we are talking about now can be implemented correctly</a:t>
            </a:r>
          </a:p>
          <a:p>
            <a:r>
              <a:rPr lang="en-GB" sz="1600" dirty="0"/>
              <a:t>Training will return with low intensity, technical skills for the majority of the time.</a:t>
            </a:r>
          </a:p>
          <a:p>
            <a:pPr lvl="1"/>
            <a:r>
              <a:rPr lang="en-GB" sz="1400" dirty="0"/>
              <a:t>It is crucial we take this time to focus on this skills, make our selves better technically before we challenge ourselves physically. </a:t>
            </a:r>
          </a:p>
          <a:p>
            <a:r>
              <a:rPr lang="en-GB" sz="1600" dirty="0"/>
              <a:t>We will eventually plan to hold some club champ style competitions when we feel it is possible to do so safely. </a:t>
            </a:r>
          </a:p>
          <a:p>
            <a:endParaRPr lang="en-GB" dirty="0"/>
          </a:p>
          <a:p>
            <a:pPr lvl="1"/>
            <a:endParaRPr lang="en-GB" dirty="0"/>
          </a:p>
          <a:p>
            <a:endParaRPr lang="en-GB" dirty="0"/>
          </a:p>
        </p:txBody>
      </p:sp>
    </p:spTree>
    <p:extLst>
      <p:ext uri="{BB962C8B-B14F-4D97-AF65-F5344CB8AC3E}">
        <p14:creationId xmlns:p14="http://schemas.microsoft.com/office/powerpoint/2010/main" val="1974503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89" y="1897996"/>
            <a:ext cx="6563979" cy="4407928"/>
          </a:xfrm>
          <a:prstGeom prst="rect">
            <a:avLst/>
          </a:prstGeom>
        </p:spPr>
      </p:pic>
      <p:sp>
        <p:nvSpPr>
          <p:cNvPr id="7" name="Title 1">
            <a:extLst>
              <a:ext uri="{FF2B5EF4-FFF2-40B4-BE49-F238E27FC236}">
                <a16:creationId xmlns:a16="http://schemas.microsoft.com/office/drawing/2014/main" id="{F7719CF6-233D-4A34-9C86-FADA41185817}"/>
              </a:ext>
            </a:extLst>
          </p:cNvPr>
          <p:cNvSpPr>
            <a:spLocks noGrp="1"/>
          </p:cNvSpPr>
          <p:nvPr>
            <p:ph type="title"/>
          </p:nvPr>
        </p:nvSpPr>
        <p:spPr>
          <a:xfrm>
            <a:off x="1066800" y="642594"/>
            <a:ext cx="10058400" cy="1371600"/>
          </a:xfrm>
        </p:spPr>
        <p:txBody>
          <a:bodyPr/>
          <a:lstStyle/>
          <a:p>
            <a:r>
              <a:rPr lang="en-GB" dirty="0"/>
              <a:t>How to get back into the pool?		</a:t>
            </a:r>
          </a:p>
        </p:txBody>
      </p:sp>
    </p:spTree>
    <p:extLst>
      <p:ext uri="{BB962C8B-B14F-4D97-AF65-F5344CB8AC3E}">
        <p14:creationId xmlns:p14="http://schemas.microsoft.com/office/powerpoint/2010/main" val="3468171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36A88-31D9-4697-AB3B-57C886BAD2EB}"/>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rPr>
              <a:t>Questions</a:t>
            </a:r>
          </a:p>
        </p:txBody>
      </p:sp>
    </p:spTree>
    <p:extLst>
      <p:ext uri="{BB962C8B-B14F-4D97-AF65-F5344CB8AC3E}">
        <p14:creationId xmlns:p14="http://schemas.microsoft.com/office/powerpoint/2010/main" val="3294705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
        <p:nvSpPr>
          <p:cNvPr id="3" name="Content Placeholder 2"/>
          <p:cNvSpPr>
            <a:spLocks noGrp="1"/>
          </p:cNvSpPr>
          <p:nvPr>
            <p:ph idx="1"/>
          </p:nvPr>
        </p:nvSpPr>
        <p:spPr>
          <a:xfrm>
            <a:off x="682388" y="1760561"/>
            <a:ext cx="10442812" cy="4192183"/>
          </a:xfrm>
        </p:spPr>
        <p:txBody>
          <a:bodyPr>
            <a:normAutofit lnSpcReduction="10000"/>
          </a:bodyPr>
          <a:lstStyle/>
          <a:p>
            <a:r>
              <a:rPr lang="en-GB" sz="1600" dirty="0"/>
              <a:t>Where are parents to wait/can they go still watch on the balcony? </a:t>
            </a:r>
          </a:p>
          <a:p>
            <a:pPr lvl="1"/>
            <a:r>
              <a:rPr lang="en-GB" sz="1400" dirty="0">
                <a:solidFill>
                  <a:srgbClr val="FF0000"/>
                </a:solidFill>
              </a:rPr>
              <a:t>No parents are allowed into the building, the balcony is closed to all parents.</a:t>
            </a:r>
          </a:p>
          <a:p>
            <a:pPr lvl="1"/>
            <a:endParaRPr lang="en-GB" sz="1400" dirty="0">
              <a:solidFill>
                <a:srgbClr val="FF0000"/>
              </a:solidFill>
            </a:endParaRPr>
          </a:p>
          <a:p>
            <a:r>
              <a:rPr lang="en-GB" sz="1600" dirty="0"/>
              <a:t>Will they be allowed into the changing rooms? </a:t>
            </a:r>
          </a:p>
          <a:p>
            <a:pPr lvl="1"/>
            <a:r>
              <a:rPr lang="en-GB" sz="1400" dirty="0">
                <a:solidFill>
                  <a:srgbClr val="FF0000"/>
                </a:solidFill>
              </a:rPr>
              <a:t>Parents will not be allowed into the changing rooms, please make sure the swimmers come ready for training and are as self sufficient as possible. </a:t>
            </a:r>
          </a:p>
          <a:p>
            <a:pPr lvl="1"/>
            <a:r>
              <a:rPr lang="en-GB" sz="1400" dirty="0">
                <a:solidFill>
                  <a:srgbClr val="FF0000"/>
                </a:solidFill>
              </a:rPr>
              <a:t>The pool and club are currently working on an agreement to manage the changing rooms as we previously took no responsibility of swimming in the changing area.</a:t>
            </a:r>
          </a:p>
          <a:p>
            <a:pPr lvl="1"/>
            <a:endParaRPr lang="en-GB" sz="1400" dirty="0"/>
          </a:p>
          <a:p>
            <a:r>
              <a:rPr lang="en-GB" sz="1600" dirty="0"/>
              <a:t>Is Academy Plus considered as a junior squad for training on a Saturday if it does go ahead?</a:t>
            </a:r>
          </a:p>
          <a:p>
            <a:pPr lvl="1"/>
            <a:r>
              <a:rPr lang="en-GB" sz="1400" dirty="0">
                <a:solidFill>
                  <a:srgbClr val="FF0000"/>
                </a:solidFill>
              </a:rPr>
              <a:t>The plan is to give Academy + another session. Whether it is in the 50m pool or the 20m pool is currently undecided</a:t>
            </a:r>
            <a:r>
              <a:rPr lang="en-GB" sz="1400" dirty="0"/>
              <a:t/>
            </a:r>
            <a:br>
              <a:rPr lang="en-GB" sz="1400" dirty="0"/>
            </a:br>
            <a:endParaRPr lang="en-GB" sz="1400" dirty="0"/>
          </a:p>
          <a:p>
            <a:r>
              <a:rPr lang="en-GB" sz="1600" dirty="0"/>
              <a:t>Will the Covid-19 forms be available to print or can I copy and write out what is on the form on paper?</a:t>
            </a:r>
          </a:p>
          <a:p>
            <a:pPr lvl="1"/>
            <a:r>
              <a:rPr lang="en-GB" sz="1400" dirty="0" smtClean="0">
                <a:solidFill>
                  <a:srgbClr val="FF0000"/>
                </a:solidFill>
              </a:rPr>
              <a:t>Now on Club Organiser </a:t>
            </a:r>
            <a:r>
              <a:rPr lang="en-GB" dirty="0"/>
              <a:t/>
            </a:r>
            <a:br>
              <a:rPr lang="en-GB" dirty="0"/>
            </a:br>
            <a:endParaRPr lang="en-GB" dirty="0"/>
          </a:p>
        </p:txBody>
      </p:sp>
    </p:spTree>
    <p:extLst>
      <p:ext uri="{BB962C8B-B14F-4D97-AF65-F5344CB8AC3E}">
        <p14:creationId xmlns:p14="http://schemas.microsoft.com/office/powerpoint/2010/main" val="10001924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
        <p:nvSpPr>
          <p:cNvPr id="3" name="Content Placeholder 2"/>
          <p:cNvSpPr>
            <a:spLocks noGrp="1"/>
          </p:cNvSpPr>
          <p:nvPr>
            <p:ph idx="1"/>
          </p:nvPr>
        </p:nvSpPr>
        <p:spPr>
          <a:xfrm>
            <a:off x="682388" y="1760561"/>
            <a:ext cx="10442812" cy="4192183"/>
          </a:xfrm>
        </p:spPr>
        <p:txBody>
          <a:bodyPr>
            <a:normAutofit lnSpcReduction="10000"/>
          </a:bodyPr>
          <a:lstStyle/>
          <a:p>
            <a:r>
              <a:rPr lang="en-GB" sz="1600" dirty="0"/>
              <a:t>Social distancing in and out of the pool and hygiene in the changing rooms?</a:t>
            </a:r>
          </a:p>
          <a:p>
            <a:pPr lvl="1"/>
            <a:r>
              <a:rPr lang="en-GB" sz="1400" dirty="0">
                <a:solidFill>
                  <a:srgbClr val="FF0000"/>
                </a:solidFill>
              </a:rPr>
              <a:t>This is will managed through the use of the 2m boxes on the side of the </a:t>
            </a:r>
            <a:r>
              <a:rPr lang="en-GB" sz="1400" dirty="0" smtClean="0">
                <a:solidFill>
                  <a:srgbClr val="FF0000"/>
                </a:solidFill>
              </a:rPr>
              <a:t>pool. The pool are adding extra staff to keep cleaning the facilities.</a:t>
            </a:r>
            <a:endParaRPr lang="en-GB" sz="1400" dirty="0">
              <a:solidFill>
                <a:srgbClr val="FF0000"/>
              </a:solidFill>
            </a:endParaRPr>
          </a:p>
          <a:p>
            <a:pPr marL="274320" lvl="1" indent="0">
              <a:buNone/>
            </a:pPr>
            <a:endParaRPr lang="en-GB" sz="1400" dirty="0"/>
          </a:p>
          <a:p>
            <a:r>
              <a:rPr lang="en-GB" sz="1600" dirty="0"/>
              <a:t>_____ is worried about being close to other people </a:t>
            </a:r>
            <a:r>
              <a:rPr lang="en-GB" sz="1600" dirty="0" err="1" smtClean="0"/>
              <a:t>incase</a:t>
            </a:r>
            <a:r>
              <a:rPr lang="en-GB" sz="1600" dirty="0" smtClean="0"/>
              <a:t> </a:t>
            </a:r>
            <a:r>
              <a:rPr lang="en-GB" sz="1600" dirty="0"/>
              <a:t>she gets coronavirus </a:t>
            </a:r>
          </a:p>
          <a:p>
            <a:pPr lvl="1"/>
            <a:r>
              <a:rPr lang="en-GB" sz="1400" dirty="0">
                <a:solidFill>
                  <a:srgbClr val="FF0000"/>
                </a:solidFill>
              </a:rPr>
              <a:t>Keeping apart will need to be the swimmers responsibility, in and out of the water </a:t>
            </a:r>
          </a:p>
          <a:p>
            <a:pPr marL="274320" lvl="1" indent="0">
              <a:buNone/>
            </a:pPr>
            <a:endParaRPr lang="en-GB" sz="1400" dirty="0">
              <a:solidFill>
                <a:srgbClr val="FF0000"/>
              </a:solidFill>
            </a:endParaRPr>
          </a:p>
          <a:p>
            <a:r>
              <a:rPr lang="en-GB" sz="1600" dirty="0"/>
              <a:t>Also getting up to previous fitness levels and ensuring she doesn’t feel frustrated or under pressure to be back where she was immediately. </a:t>
            </a:r>
          </a:p>
          <a:p>
            <a:pPr lvl="1"/>
            <a:r>
              <a:rPr lang="en-GB" sz="1400" dirty="0">
                <a:solidFill>
                  <a:srgbClr val="FF0000"/>
                </a:solidFill>
              </a:rPr>
              <a:t>The coaching team completely understand that swimmers have been out of the water for over 130 days! And along side the reduced programme swimmers should feel comfortable returning</a:t>
            </a:r>
          </a:p>
          <a:p>
            <a:pPr marL="274320" lvl="1" indent="0">
              <a:buNone/>
            </a:pPr>
            <a:endParaRPr lang="en-GB" sz="1400" dirty="0">
              <a:solidFill>
                <a:srgbClr val="FF0000"/>
              </a:solidFill>
            </a:endParaRPr>
          </a:p>
          <a:p>
            <a:r>
              <a:rPr lang="en-GB" sz="1600" dirty="0"/>
              <a:t> We need to understand more about the arrangements for the changing rooms and whether we can still stay in the pool, whilst the lessons are on. </a:t>
            </a:r>
          </a:p>
          <a:p>
            <a:pPr lvl="1"/>
            <a:r>
              <a:rPr lang="en-GB" sz="1400" dirty="0">
                <a:solidFill>
                  <a:srgbClr val="FF0000"/>
                </a:solidFill>
              </a:rPr>
              <a:t>With swimmers coming “beach ready” changing rooms should only be used to leave and only if necessary.</a:t>
            </a:r>
          </a:p>
          <a:p>
            <a:pPr marL="0" indent="0">
              <a:buNone/>
            </a:pPr>
            <a:endParaRPr lang="en-GB" dirty="0"/>
          </a:p>
        </p:txBody>
      </p:sp>
    </p:spTree>
    <p:extLst>
      <p:ext uri="{BB962C8B-B14F-4D97-AF65-F5344CB8AC3E}">
        <p14:creationId xmlns:p14="http://schemas.microsoft.com/office/powerpoint/2010/main" val="2033994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
        <p:nvSpPr>
          <p:cNvPr id="3" name="Content Placeholder 2"/>
          <p:cNvSpPr>
            <a:spLocks noGrp="1"/>
          </p:cNvSpPr>
          <p:nvPr>
            <p:ph idx="1"/>
          </p:nvPr>
        </p:nvSpPr>
        <p:spPr>
          <a:xfrm>
            <a:off x="682388" y="1760561"/>
            <a:ext cx="10442812" cy="4192183"/>
          </a:xfrm>
        </p:spPr>
        <p:txBody>
          <a:bodyPr>
            <a:normAutofit lnSpcReduction="10000"/>
          </a:bodyPr>
          <a:lstStyle/>
          <a:p>
            <a:r>
              <a:rPr lang="en-GB" dirty="0"/>
              <a:t>Social distancing during briefings and when in pool between sets. </a:t>
            </a:r>
          </a:p>
          <a:p>
            <a:pPr lvl="1"/>
            <a:r>
              <a:rPr lang="en-GB" dirty="0">
                <a:solidFill>
                  <a:srgbClr val="FF0000"/>
                </a:solidFill>
              </a:rPr>
              <a:t>Swimmers will be allocated a place where they will stop after reps. They will then stay in these positions during any briefings.</a:t>
            </a:r>
          </a:p>
          <a:p>
            <a:r>
              <a:rPr lang="en-GB" dirty="0"/>
              <a:t>Make sure anyone has been tested for temperature before entering the pool to minimise any chance for the others to catch...</a:t>
            </a:r>
          </a:p>
          <a:p>
            <a:pPr lvl="1"/>
            <a:r>
              <a:rPr lang="en-GB" dirty="0">
                <a:solidFill>
                  <a:srgbClr val="FF0000"/>
                </a:solidFill>
              </a:rPr>
              <a:t>The currently risk assessment and pool operating procedure doesn’t require temperature testing</a:t>
            </a:r>
          </a:p>
          <a:p>
            <a:r>
              <a:rPr lang="en-GB" dirty="0"/>
              <a:t>  I feel that there are always large crowds at the beginning and end of swimming training sessions and would like to see this managed, perhaps staggered start times, different entrances/exits etc. </a:t>
            </a:r>
          </a:p>
          <a:p>
            <a:pPr lvl="1"/>
            <a:r>
              <a:rPr lang="en-GB" dirty="0">
                <a:solidFill>
                  <a:srgbClr val="FF0000"/>
                </a:solidFill>
              </a:rPr>
              <a:t>This is currently a work in progress, we might be able to stagger 2 squads finish times, however you would still have 24 swimmers from the main pool descending on the changing rooms, hence why we request that swimmers don’t use the changing rooms unless they need too.</a:t>
            </a:r>
          </a:p>
          <a:p>
            <a:r>
              <a:rPr lang="en-GB" dirty="0"/>
              <a:t>How will the club maintain social distancing guidelines with so many swimmer? </a:t>
            </a:r>
          </a:p>
          <a:p>
            <a:pPr lvl="1"/>
            <a:r>
              <a:rPr lang="en-GB" dirty="0">
                <a:solidFill>
                  <a:srgbClr val="FF0000"/>
                </a:solidFill>
              </a:rPr>
              <a:t>Simple we will spread the swimmers out into more lanes (6 instead of 4), the younger squads have been split into 2 </a:t>
            </a:r>
            <a:r>
              <a:rPr lang="en-GB" dirty="0" smtClean="0">
                <a:solidFill>
                  <a:srgbClr val="FF0000"/>
                </a:solidFill>
              </a:rPr>
              <a:t>groups</a:t>
            </a:r>
          </a:p>
          <a:p>
            <a:pPr lvl="1"/>
            <a:endParaRPr lang="en-GB" dirty="0">
              <a:solidFill>
                <a:srgbClr val="FF0000"/>
              </a:solidFill>
            </a:endParaRPr>
          </a:p>
          <a:p>
            <a:r>
              <a:rPr lang="en-GB" dirty="0" smtClean="0"/>
              <a:t>Most of the questions parents will have, have been answered by the clubs risk assessment.</a:t>
            </a:r>
            <a:endParaRPr lang="en-GB" dirty="0"/>
          </a:p>
          <a:p>
            <a:endParaRPr lang="en-GB" dirty="0"/>
          </a:p>
        </p:txBody>
      </p:sp>
    </p:spTree>
    <p:extLst>
      <p:ext uri="{BB962C8B-B14F-4D97-AF65-F5344CB8AC3E}">
        <p14:creationId xmlns:p14="http://schemas.microsoft.com/office/powerpoint/2010/main" val="798799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lhr6-1.fna.fbcdn.net/v/t1.0-9/88228566_1456518744510338_2147603881314484224_o.jpg?_nc_cat=103&amp;_nc_sid=e3f864&amp;_nc_ohc=begy9O5yKFwAX8FBdOP&amp;_nc_ht=scontent.flhr6-1.fna&amp;oh=cc54dba50a7700bf4b8637458ae4bd7f&amp;oe=5F408B26"/>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24000"/>
                    </a14:imgEffect>
                  </a14:imgLayer>
                </a14:imgProps>
              </a:ext>
              <a:ext uri="{28A0092B-C50C-407E-A947-70E740481C1C}">
                <a14:useLocalDpi xmlns:a14="http://schemas.microsoft.com/office/drawing/2010/main" val="0"/>
              </a:ext>
            </a:extLst>
          </a:blip>
          <a:srcRect t="33476"/>
          <a:stretch/>
        </p:blipFill>
        <p:spPr bwMode="auto">
          <a:xfrm>
            <a:off x="621535" y="2014194"/>
            <a:ext cx="11049765" cy="43393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Chairman’s Welcome Message</a:t>
            </a:r>
          </a:p>
        </p:txBody>
      </p:sp>
      <p:sp>
        <p:nvSpPr>
          <p:cNvPr id="4" name="Rectangle 3"/>
          <p:cNvSpPr/>
          <p:nvPr/>
        </p:nvSpPr>
        <p:spPr>
          <a:xfrm>
            <a:off x="621535" y="2014194"/>
            <a:ext cx="11049765" cy="4339355"/>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2115206" y="2795752"/>
            <a:ext cx="8717894" cy="1797268"/>
          </a:xfrm>
        </p:spPr>
        <p:txBody>
          <a:bodyPr>
            <a:noAutofit/>
          </a:bodyPr>
          <a:lstStyle/>
          <a:p>
            <a:pPr marL="0" indent="0" algn="ctr">
              <a:buNone/>
            </a:pPr>
            <a:r>
              <a:rPr lang="en-GB" sz="3200" b="1" dirty="0"/>
              <a:t>A quote to lead us into this swimming year of 2020/2021 – </a:t>
            </a:r>
          </a:p>
          <a:p>
            <a:pPr marL="0" indent="0" algn="ctr">
              <a:buNone/>
            </a:pPr>
            <a:r>
              <a:rPr lang="en-GB" sz="3200" b="1" dirty="0"/>
              <a:t>“BE GREAT. YOU NEVER KNOW WHO YOU`RE INSPIRING.”   </a:t>
            </a:r>
            <a:r>
              <a:rPr lang="en-GB" sz="2400" b="1" dirty="0"/>
              <a:t> </a:t>
            </a:r>
          </a:p>
          <a:p>
            <a:endParaRPr lang="en-GB" sz="2000" b="1" dirty="0"/>
          </a:p>
        </p:txBody>
      </p:sp>
    </p:spTree>
    <p:extLst>
      <p:ext uri="{BB962C8B-B14F-4D97-AF65-F5344CB8AC3E}">
        <p14:creationId xmlns:p14="http://schemas.microsoft.com/office/powerpoint/2010/main" val="1362499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AC95C-7BF2-4B36-8057-E35D8AB2E36F}"/>
              </a:ext>
            </a:extLst>
          </p:cNvPr>
          <p:cNvSpPr>
            <a:spLocks noGrp="1"/>
          </p:cNvSpPr>
          <p:nvPr>
            <p:ph type="title"/>
          </p:nvPr>
        </p:nvSpPr>
        <p:spPr>
          <a:xfrm>
            <a:off x="1066797" y="457033"/>
            <a:ext cx="10424617" cy="1371600"/>
          </a:xfrm>
        </p:spPr>
        <p:txBody>
          <a:bodyPr anchor="ctr">
            <a:normAutofit/>
          </a:bodyPr>
          <a:lstStyle/>
          <a:p>
            <a:r>
              <a:rPr lang="en-GB" dirty="0"/>
              <a:t>What are you most looking forward too?</a:t>
            </a:r>
          </a:p>
        </p:txBody>
      </p:sp>
      <p:graphicFrame>
        <p:nvGraphicFramePr>
          <p:cNvPr id="4" name="Chart 3">
            <a:extLst>
              <a:ext uri="{FF2B5EF4-FFF2-40B4-BE49-F238E27FC236}">
                <a16:creationId xmlns:a16="http://schemas.microsoft.com/office/drawing/2014/main" id="{BB28AE9A-05A4-4504-AEAC-1E346C6AFC8B}"/>
              </a:ext>
            </a:extLst>
          </p:cNvPr>
          <p:cNvGraphicFramePr>
            <a:graphicFrameLocks/>
          </p:cNvGraphicFramePr>
          <p:nvPr>
            <p:extLst>
              <p:ext uri="{D42A27DB-BD31-4B8C-83A1-F6EECF244321}">
                <p14:modId xmlns:p14="http://schemas.microsoft.com/office/powerpoint/2010/main" val="3800516529"/>
              </p:ext>
            </p:extLst>
          </p:nvPr>
        </p:nvGraphicFramePr>
        <p:xfrm>
          <a:off x="1654439" y="1542030"/>
          <a:ext cx="8883122" cy="47359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0649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AC95C-7BF2-4B36-8057-E35D8AB2E36F}"/>
              </a:ext>
            </a:extLst>
          </p:cNvPr>
          <p:cNvSpPr>
            <a:spLocks noGrp="1"/>
          </p:cNvSpPr>
          <p:nvPr>
            <p:ph type="title"/>
          </p:nvPr>
        </p:nvSpPr>
        <p:spPr>
          <a:xfrm>
            <a:off x="1066797" y="457033"/>
            <a:ext cx="10424617" cy="1371600"/>
          </a:xfrm>
        </p:spPr>
        <p:txBody>
          <a:bodyPr anchor="ctr">
            <a:normAutofit/>
          </a:bodyPr>
          <a:lstStyle/>
          <a:p>
            <a:r>
              <a:rPr lang="en-GB" dirty="0"/>
              <a:t>Any Questions?</a:t>
            </a:r>
          </a:p>
        </p:txBody>
      </p:sp>
      <p:pic>
        <p:nvPicPr>
          <p:cNvPr id="6" name="Picture 2">
            <a:extLst>
              <a:ext uri="{FF2B5EF4-FFF2-40B4-BE49-F238E27FC236}">
                <a16:creationId xmlns:a16="http://schemas.microsoft.com/office/drawing/2014/main" id="{6D4D51D6-F0D4-43DA-98FA-3365BB163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228" y="1661155"/>
            <a:ext cx="5747544" cy="434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43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Chairman’s Welcome Message</a:t>
            </a:r>
          </a:p>
        </p:txBody>
      </p:sp>
      <p:sp>
        <p:nvSpPr>
          <p:cNvPr id="3" name="Content Placeholder 2"/>
          <p:cNvSpPr>
            <a:spLocks noGrp="1"/>
          </p:cNvSpPr>
          <p:nvPr>
            <p:ph idx="1"/>
          </p:nvPr>
        </p:nvSpPr>
        <p:spPr>
          <a:xfrm>
            <a:off x="850669" y="2296826"/>
            <a:ext cx="5849389" cy="3272700"/>
          </a:xfrm>
        </p:spPr>
        <p:txBody>
          <a:bodyPr>
            <a:noAutofit/>
          </a:bodyPr>
          <a:lstStyle/>
          <a:p>
            <a:r>
              <a:rPr lang="en-GB" sz="2000" b="1" dirty="0" smtClean="0"/>
              <a:t>Unfortunately, we will have to delay our return to the pool</a:t>
            </a:r>
            <a:r>
              <a:rPr lang="en-GB" sz="2000" b="1" dirty="0"/>
              <a:t> </a:t>
            </a:r>
            <a:r>
              <a:rPr lang="en-GB" sz="2000" b="1" dirty="0" smtClean="0"/>
              <a:t>due to some maintenance issues with the 50m pool</a:t>
            </a:r>
            <a:r>
              <a:rPr lang="en-GB" sz="2000" b="1" dirty="0"/>
              <a:t>   </a:t>
            </a:r>
            <a:endParaRPr lang="en-GB" sz="2000" b="1" dirty="0" smtClean="0"/>
          </a:p>
          <a:p>
            <a:endParaRPr lang="en-GB" sz="2000" b="1" dirty="0"/>
          </a:p>
          <a:p>
            <a:r>
              <a:rPr lang="en-GB" sz="2000" b="1" dirty="0" smtClean="0"/>
              <a:t>We will send you an updated start date and timetable once we can confirm a date</a:t>
            </a:r>
            <a:endParaRPr lang="en-GB" sz="2000" b="1" dirty="0"/>
          </a:p>
        </p:txBody>
      </p:sp>
      <p:pic>
        <p:nvPicPr>
          <p:cNvPr id="1028" name="Picture 4" descr="Josh Jobbins on Twitter: &quot;Mental state is crutial in swimming ..."/>
          <p:cNvPicPr>
            <a:picLocks noChangeAspect="1" noChangeArrowheads="1"/>
          </p:cNvPicPr>
          <p:nvPr/>
        </p:nvPicPr>
        <p:blipFill rotWithShape="1">
          <a:blip r:embed="rId3">
            <a:extLst>
              <a:ext uri="{28A0092B-C50C-407E-A947-70E740481C1C}">
                <a14:useLocalDpi xmlns:a14="http://schemas.microsoft.com/office/drawing/2010/main" val="0"/>
              </a:ext>
            </a:extLst>
          </a:blip>
          <a:srcRect r="12120"/>
          <a:stretch/>
        </p:blipFill>
        <p:spPr bwMode="auto">
          <a:xfrm>
            <a:off x="7196457" y="1847939"/>
            <a:ext cx="4114397" cy="432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401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2400300"/>
            <a:ext cx="10058400" cy="3327400"/>
          </a:xfrm>
        </p:spPr>
        <p:txBody>
          <a:bodyPr>
            <a:noAutofit/>
          </a:bodyPr>
          <a:lstStyle/>
          <a:p>
            <a:r>
              <a:rPr lang="en-GB" dirty="0"/>
              <a:t>Good evening everyone. Welcome to CASC’s AGM for 2019/2020.  How time has passed this year with all its challenges and obstacles that we all have had to face whether it was individually or as a group. It has been an amazing experience to work with a group of individuals at Corby who always give of their best, and who have the swimmers best interest at heart at all times. Congratulations to those swimmers who set out and have achieved their personal goals and to the swimming coaches who dedicate themselves to the Corby Amateur Swimming Club. To my fellow committee members, I would like to thank you for patience, honesty, commitment and your hard work behind the scenes to ensure the future and success of Corby Amateur Swimming Club.</a:t>
            </a:r>
          </a:p>
          <a:p>
            <a:pPr marL="0" indent="0">
              <a:buNone/>
            </a:pPr>
            <a:endParaRPr lang="en-GB" dirty="0"/>
          </a:p>
          <a:p>
            <a:r>
              <a:rPr lang="en-GB" dirty="0"/>
              <a:t>A quote to lead us into this swimming year of 2020/2021 – “BE GREAT. YOU NEVER KNOW WHO YOU`RE INSPIRING.”   </a:t>
            </a:r>
          </a:p>
          <a:p>
            <a:pPr marL="0" indent="0">
              <a:buNone/>
            </a:pPr>
            <a:endParaRPr lang="en-GB" sz="2000" b="1" dirty="0"/>
          </a:p>
        </p:txBody>
      </p:sp>
      <p:sp>
        <p:nvSpPr>
          <p:cNvPr id="4" name="Title 1"/>
          <p:cNvSpPr>
            <a:spLocks noGrp="1"/>
          </p:cNvSpPr>
          <p:nvPr>
            <p:ph type="title"/>
          </p:nvPr>
        </p:nvSpPr>
        <p:spPr>
          <a:xfrm>
            <a:off x="1066800" y="642594"/>
            <a:ext cx="10058400" cy="1371600"/>
          </a:xfrm>
        </p:spPr>
        <p:txBody>
          <a:bodyPr/>
          <a:lstStyle/>
          <a:p>
            <a:r>
              <a:rPr lang="en-GB" dirty="0"/>
              <a:t>Chairman’s Welcome Message</a:t>
            </a:r>
          </a:p>
        </p:txBody>
      </p:sp>
    </p:spTree>
    <p:extLst>
      <p:ext uri="{BB962C8B-B14F-4D97-AF65-F5344CB8AC3E}">
        <p14:creationId xmlns:p14="http://schemas.microsoft.com/office/powerpoint/2010/main" val="366542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63123C-3437-42A5-A0C7-E131EB4D0D75}"/>
              </a:ext>
            </a:extLst>
          </p:cNvPr>
          <p:cNvPicPr>
            <a:picLocks noChangeAspect="1"/>
          </p:cNvPicPr>
          <p:nvPr/>
        </p:nvPicPr>
        <p:blipFill rotWithShape="1">
          <a:blip r:embed="rId2"/>
          <a:srcRect l="12920" t="48092" r="6593" b="22422"/>
          <a:stretch/>
        </p:blipFill>
        <p:spPr>
          <a:xfrm>
            <a:off x="1491533" y="2275165"/>
            <a:ext cx="9208933" cy="2251881"/>
          </a:xfrm>
          <a:prstGeom prst="rect">
            <a:avLst/>
          </a:prstGeom>
          <a:noFill/>
          <a:ln>
            <a:noFill/>
          </a:ln>
        </p:spPr>
      </p:pic>
      <p:sp>
        <p:nvSpPr>
          <p:cNvPr id="2" name="Title 1"/>
          <p:cNvSpPr>
            <a:spLocks noGrp="1"/>
          </p:cNvSpPr>
          <p:nvPr>
            <p:ph type="title"/>
          </p:nvPr>
        </p:nvSpPr>
        <p:spPr/>
        <p:txBody>
          <a:bodyPr>
            <a:normAutofit/>
          </a:bodyPr>
          <a:lstStyle/>
          <a:p>
            <a:r>
              <a:rPr lang="en-GB" sz="6000" dirty="0">
                <a:ln>
                  <a:solidFill>
                    <a:sysClr val="windowText" lastClr="000000"/>
                  </a:solidFill>
                </a:ln>
                <a:solidFill>
                  <a:schemeClr val="bg1"/>
                </a:solidFill>
                <a:cs typeface="Arial" panose="020B0604020202020204" pitchFamily="34" charset="0"/>
              </a:rPr>
              <a:t>President’s Address</a:t>
            </a:r>
          </a:p>
        </p:txBody>
      </p:sp>
    </p:spTree>
    <p:extLst>
      <p:ext uri="{BB962C8B-B14F-4D97-AF65-F5344CB8AC3E}">
        <p14:creationId xmlns:p14="http://schemas.microsoft.com/office/powerpoint/2010/main" val="349608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2433320"/>
            <a:ext cx="10058400" cy="2735580"/>
          </a:xfrm>
        </p:spPr>
        <p:txBody>
          <a:bodyPr/>
          <a:lstStyle/>
          <a:p>
            <a:r>
              <a:rPr lang="en-GB" sz="1800" dirty="0"/>
              <a:t>The Coronavirus (Covid-19) Pandemic</a:t>
            </a:r>
          </a:p>
          <a:p>
            <a:r>
              <a:rPr lang="en-GB" sz="1800" dirty="0"/>
              <a:t>Our Swimmers' Achievements over the past year</a:t>
            </a:r>
          </a:p>
          <a:p>
            <a:r>
              <a:rPr lang="en-GB" sz="1800" dirty="0"/>
              <a:t>Our Open Meet  </a:t>
            </a:r>
          </a:p>
          <a:p>
            <a:r>
              <a:rPr lang="en-GB" sz="1800" dirty="0"/>
              <a:t>Some Tips for our Swimmers</a:t>
            </a:r>
          </a:p>
          <a:p>
            <a:r>
              <a:rPr lang="en-GB" sz="1800" dirty="0"/>
              <a:t>The role of Swimmers' Parents </a:t>
            </a:r>
          </a:p>
          <a:p>
            <a:r>
              <a:rPr lang="en-GB" sz="1800" dirty="0"/>
              <a:t>The running of the Club</a:t>
            </a:r>
          </a:p>
          <a:p>
            <a:endParaRPr lang="en-GB" sz="1600" dirty="0"/>
          </a:p>
          <a:p>
            <a:endParaRPr lang="en-GB" sz="1600" b="1" i="1" dirty="0"/>
          </a:p>
          <a:p>
            <a:endParaRPr lang="en-GB" sz="1600" dirty="0"/>
          </a:p>
          <a:p>
            <a:endParaRPr lang="en-GB" dirty="0"/>
          </a:p>
        </p:txBody>
      </p:sp>
      <p:sp>
        <p:nvSpPr>
          <p:cNvPr id="4" name="Title 3"/>
          <p:cNvSpPr>
            <a:spLocks noGrp="1"/>
          </p:cNvSpPr>
          <p:nvPr>
            <p:ph type="title"/>
          </p:nvPr>
        </p:nvSpPr>
        <p:spPr/>
        <p:txBody>
          <a:bodyPr/>
          <a:lstStyle/>
          <a:p>
            <a:r>
              <a:rPr lang="en-GB" dirty="0"/>
              <a:t>President’s Welcome Message</a:t>
            </a:r>
          </a:p>
        </p:txBody>
      </p:sp>
    </p:spTree>
    <p:extLst>
      <p:ext uri="{BB962C8B-B14F-4D97-AF65-F5344CB8AC3E}">
        <p14:creationId xmlns:p14="http://schemas.microsoft.com/office/powerpoint/2010/main" val="21311264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71af3243-3dd4-4a8d-8c0d-dd76da1f02a5"/>
    <ds:schemaRef ds:uri="http://www.w3.org/XML/1998/namespace"/>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9838</Words>
  <Application>Microsoft Office PowerPoint</Application>
  <PresentationFormat>Widescreen</PresentationFormat>
  <Paragraphs>617</Paragraphs>
  <Slides>51</Slides>
  <Notes>10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Century Gothic</vt:lpstr>
      <vt:lpstr>Garamond</vt:lpstr>
      <vt:lpstr>Lato</vt:lpstr>
      <vt:lpstr>Times New Roman</vt:lpstr>
      <vt:lpstr>SavonVTI</vt:lpstr>
      <vt:lpstr>Corby Swimming Club</vt:lpstr>
      <vt:lpstr>Agenda</vt:lpstr>
      <vt:lpstr>Committee Members</vt:lpstr>
      <vt:lpstr>Chairman’s Welcome</vt:lpstr>
      <vt:lpstr>Chairman’s Welcome Message</vt:lpstr>
      <vt:lpstr>Chairman’s Welcome Message</vt:lpstr>
      <vt:lpstr>Chairman’s Welcome Message</vt:lpstr>
      <vt:lpstr>President’s Address</vt:lpstr>
      <vt:lpstr>President’s Welcome Message</vt:lpstr>
      <vt:lpstr>President’s Welcome Message</vt:lpstr>
      <vt:lpstr>President’s Welcome Message</vt:lpstr>
      <vt:lpstr>President’s Welcome Message</vt:lpstr>
      <vt:lpstr>PowerPoint Presentation</vt:lpstr>
      <vt:lpstr>Treasurer’s Report</vt:lpstr>
      <vt:lpstr>Treasurer’s Report for Corby Amateur Swimming Club AGM </vt:lpstr>
      <vt:lpstr>GALA &amp; FIXTURES Report</vt:lpstr>
      <vt:lpstr>Up to 23rd March</vt:lpstr>
      <vt:lpstr>Up to 23rd March – Cont’d</vt:lpstr>
      <vt:lpstr>CASC MARCH OPEN MEET</vt:lpstr>
      <vt:lpstr>FUTURE GALAS</vt:lpstr>
      <vt:lpstr>VOLUNTEER OVERVIEW</vt:lpstr>
      <vt:lpstr>PowerPoint Presentation</vt:lpstr>
      <vt:lpstr>FINAL THANK YOUS</vt:lpstr>
      <vt:lpstr>Head Coach Report</vt:lpstr>
      <vt:lpstr>Head Coaches Report</vt:lpstr>
      <vt:lpstr>Head Coaches Report</vt:lpstr>
      <vt:lpstr>PowerPoint Presentation</vt:lpstr>
      <vt:lpstr>Club Captains</vt:lpstr>
      <vt:lpstr>Coaching Plan</vt:lpstr>
      <vt:lpstr>PowerPoint Presentation</vt:lpstr>
      <vt:lpstr>Election of the club officers 2020/2021</vt:lpstr>
      <vt:lpstr>Committee Members</vt:lpstr>
      <vt:lpstr>Return to training Survey</vt:lpstr>
      <vt:lpstr>Will you be returning to the club once swimming pools reopen?</vt:lpstr>
      <vt:lpstr>Return to training Plan</vt:lpstr>
      <vt:lpstr>How to get back into the pool? </vt:lpstr>
      <vt:lpstr>How to get back into the pool? </vt:lpstr>
      <vt:lpstr>PowerPoint Presentation</vt:lpstr>
      <vt:lpstr>On Exit of the pool? </vt:lpstr>
      <vt:lpstr>How to get back into the pool? (25m)</vt:lpstr>
      <vt:lpstr>How to get back into the pool? (20m)</vt:lpstr>
      <vt:lpstr>How to get back into the pool? (50m)</vt:lpstr>
      <vt:lpstr>Training Plan</vt:lpstr>
      <vt:lpstr>How to get back into the pool?  </vt:lpstr>
      <vt:lpstr>How to get back into the pool?  </vt:lpstr>
      <vt:lpstr>Questions</vt:lpstr>
      <vt:lpstr>Questions</vt:lpstr>
      <vt:lpstr>Questions</vt:lpstr>
      <vt:lpstr>Questions</vt:lpstr>
      <vt:lpstr>What are you most looking forward too?</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2020-06-26T21:18:52Z</dcterms:created>
  <dcterms:modified xsi:type="dcterms:W3CDTF">2020-07-31T06:59:15Z</dcterms:modified>
</cp:coreProperties>
</file>